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24.xml" ContentType="application/vnd.openxmlformats-officedocument.drawingml.char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Default Extension="sldx" ContentType="application/vnd.openxmlformats-officedocument.presentationml.slide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drawings/drawing3.xml" ContentType="application/vnd.openxmlformats-officedocument.drawingml.chartshapes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charts/chart29.xml" ContentType="application/vnd.openxmlformats-officedocument.drawingml.char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charts/chart27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chart16.xml" ContentType="application/vnd.openxmlformats-officedocument.drawingml.chart+xml"/>
  <Default Extension="emf" ContentType="image/x-emf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ppt/charts/chart32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30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Default Extension="vml" ContentType="application/vnd.openxmlformats-officedocument.vmlDrawing"/>
  <Override PartName="/ppt/charts/chart4.xml" ContentType="application/vnd.openxmlformats-officedocument.drawingml.chart+xml"/>
  <Override PartName="/ppt/drawings/drawing8.xml" ContentType="application/vnd.openxmlformats-officedocument.drawingml.chartshape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charts/chart2.xml" ContentType="application/vnd.openxmlformats-officedocument.drawingml.chart+xml"/>
  <Override PartName="/ppt/drawings/drawing6.xml" ContentType="application/vnd.openxmlformats-officedocument.drawingml.chartshapes+xml"/>
  <Override PartName="/ppt/notesSlides/notesSlide4.xml" ContentType="application/vnd.openxmlformats-officedocument.presentationml.notesSlide+xml"/>
  <Override PartName="/ppt/drawings/drawing10.xml" ContentType="application/vnd.openxmlformats-officedocument.drawingml.chartshape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charts/chart33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drawings/drawing9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8"/>
  </p:notesMasterIdLst>
  <p:handoutMasterIdLst>
    <p:handoutMasterId r:id="rId49"/>
  </p:handoutMasterIdLst>
  <p:sldIdLst>
    <p:sldId id="260" r:id="rId2"/>
    <p:sldId id="518" r:id="rId3"/>
    <p:sldId id="622" r:id="rId4"/>
    <p:sldId id="623" r:id="rId5"/>
    <p:sldId id="558" r:id="rId6"/>
    <p:sldId id="523" r:id="rId7"/>
    <p:sldId id="525" r:id="rId8"/>
    <p:sldId id="526" r:id="rId9"/>
    <p:sldId id="585" r:id="rId10"/>
    <p:sldId id="632" r:id="rId11"/>
    <p:sldId id="265" r:id="rId12"/>
    <p:sldId id="356" r:id="rId13"/>
    <p:sldId id="445" r:id="rId14"/>
    <p:sldId id="352" r:id="rId15"/>
    <p:sldId id="634" r:id="rId16"/>
    <p:sldId id="516" r:id="rId17"/>
    <p:sldId id="470" r:id="rId18"/>
    <p:sldId id="472" r:id="rId19"/>
    <p:sldId id="620" r:id="rId20"/>
    <p:sldId id="621" r:id="rId21"/>
    <p:sldId id="614" r:id="rId22"/>
    <p:sldId id="560" r:id="rId23"/>
    <p:sldId id="624" r:id="rId24"/>
    <p:sldId id="625" r:id="rId25"/>
    <p:sldId id="664" r:id="rId26"/>
    <p:sldId id="553" r:id="rId27"/>
    <p:sldId id="653" r:id="rId28"/>
    <p:sldId id="654" r:id="rId29"/>
    <p:sldId id="655" r:id="rId30"/>
    <p:sldId id="656" r:id="rId31"/>
    <p:sldId id="657" r:id="rId32"/>
    <p:sldId id="658" r:id="rId33"/>
    <p:sldId id="659" r:id="rId34"/>
    <p:sldId id="660" r:id="rId35"/>
    <p:sldId id="661" r:id="rId36"/>
    <p:sldId id="662" r:id="rId37"/>
    <p:sldId id="588" r:id="rId38"/>
    <p:sldId id="589" r:id="rId39"/>
    <p:sldId id="647" r:id="rId40"/>
    <p:sldId id="648" r:id="rId41"/>
    <p:sldId id="649" r:id="rId42"/>
    <p:sldId id="650" r:id="rId43"/>
    <p:sldId id="652" r:id="rId44"/>
    <p:sldId id="559" r:id="rId45"/>
    <p:sldId id="663" r:id="rId46"/>
    <p:sldId id="495" r:id="rId47"/>
  </p:sldIdLst>
  <p:sldSz cx="9144000" cy="6858000" type="screen4x3"/>
  <p:notesSz cx="9926638" cy="67976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CCECFF"/>
    <a:srgbClr val="3399FF"/>
    <a:srgbClr val="99CCFF"/>
    <a:srgbClr val="E1EBFF"/>
    <a:srgbClr val="CC0099"/>
    <a:srgbClr val="E048D5"/>
    <a:srgbClr val="ABC7FF"/>
    <a:srgbClr val="9999FF"/>
    <a:srgbClr val="DE6E5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472" autoAdjust="0"/>
  </p:normalViewPr>
  <p:slideViewPr>
    <p:cSldViewPr>
      <p:cViewPr varScale="1">
        <p:scale>
          <a:sx n="110" d="100"/>
          <a:sy n="110" d="100"/>
        </p:scale>
        <p:origin x="-165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22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7.xlsx"/></Relationships>
</file>

<file path=ppt/charts/_rels/chart2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0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1.xlsx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2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3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rotX val="10"/>
      <c:rotY val="0"/>
      <c:perspective val="30"/>
    </c:view3D>
    <c:backWall>
      <c:spPr>
        <a:solidFill>
          <a:schemeClr val="accent1">
            <a:lumMod val="20000"/>
            <a:lumOff val="80000"/>
          </a:schemeClr>
        </a:solidFill>
      </c:spPr>
    </c:backWall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1.7636929230085833E-3"/>
                  <c:y val="0.1132459070967434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84B-4EE9-A345-D04F2F8D4E34}"/>
                </c:ext>
              </c:extLst>
            </c:dLbl>
            <c:dLbl>
              <c:idx val="1"/>
              <c:layout>
                <c:manualLayout>
                  <c:x val="1.7636929230086457E-3"/>
                  <c:y val="0.1509945427956582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84B-4EE9-A345-D04F2F8D4E34}"/>
                </c:ext>
              </c:extLst>
            </c:dLbl>
            <c:dLbl>
              <c:idx val="2"/>
              <c:layout>
                <c:manualLayout>
                  <c:x val="-1.7636929230085833E-3"/>
                  <c:y val="0.1051569137326905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84B-4EE9-A345-D04F2F8D4E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2020 года</c:v>
                </c:pt>
                <c:pt idx="1">
                  <c:v>план 2021 года</c:v>
                </c:pt>
                <c:pt idx="2">
                  <c:v>факт 2021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172.4</c:v>
                </c:pt>
                <c:pt idx="1">
                  <c:v>191.1</c:v>
                </c:pt>
                <c:pt idx="2">
                  <c:v>177.8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FB0-40FC-A526-90D2C9F67D40}"/>
            </c:ext>
          </c:extLst>
        </c:ser>
        <c:gapWidth val="75"/>
        <c:shape val="box"/>
        <c:axId val="84999552"/>
        <c:axId val="85042304"/>
        <c:axId val="77485376"/>
      </c:bar3DChart>
      <c:catAx>
        <c:axId val="849995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85042304"/>
        <c:crosses val="autoZero"/>
        <c:auto val="1"/>
        <c:lblAlgn val="ctr"/>
        <c:lblOffset val="100"/>
      </c:catAx>
      <c:valAx>
        <c:axId val="85042304"/>
        <c:scaling>
          <c:orientation val="minMax"/>
          <c:max val="200"/>
          <c:min val="100"/>
        </c:scaling>
        <c:axPos val="l"/>
        <c:majorGridlines/>
        <c:numFmt formatCode="General" sourceLinked="1"/>
        <c:majorTickMark val="none"/>
        <c:tickLblPos val="none"/>
        <c:crossAx val="84999552"/>
        <c:crosses val="autoZero"/>
        <c:crossBetween val="between"/>
      </c:valAx>
      <c:serAx>
        <c:axId val="77485376"/>
        <c:scaling>
          <c:orientation val="minMax"/>
        </c:scaling>
        <c:delete val="1"/>
        <c:axPos val="b"/>
        <c:tickLblPos val="none"/>
        <c:crossAx val="85042304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0.11946395755662872"/>
          <c:y val="3.5353815905977012E-2"/>
          <c:w val="0.88053604244337169"/>
          <c:h val="0.7208311730795413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1.6857188909793267E-2"/>
                  <c:y val="-0.1821716778943753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181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E88-4598-92FF-4A58262A6590}"/>
                </c:ext>
              </c:extLst>
            </c:dLbl>
            <c:dLbl>
              <c:idx val="1"/>
              <c:layout>
                <c:manualLayout>
                  <c:x val="8.2916561183548048E-3"/>
                  <c:y val="-0.1800818427582120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134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E88-4598-92FF-4A58262A6590}"/>
                </c:ext>
              </c:extLst>
            </c:dLbl>
            <c:dLbl>
              <c:idx val="2"/>
              <c:layout>
                <c:manualLayout>
                  <c:x val="3.839737296948796E-3"/>
                  <c:y val="-0.27980518999572485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306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E88-4598-92FF-4A58262A6590}"/>
                </c:ext>
              </c:extLst>
            </c:dLbl>
            <c:dLbl>
              <c:idx val="3"/>
              <c:layout>
                <c:manualLayout>
                  <c:x val="6.5944403263025423E-3"/>
                  <c:y val="-0.18015001700147795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128</a:t>
                    </a:r>
                  </a:p>
                  <a:p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</c:dLbl>
            <c:dLbl>
              <c:idx val="4"/>
              <c:layout>
                <c:manualLayout>
                  <c:x val="1.7836815945769243E-2"/>
                  <c:y val="-0.23950705813832227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128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88-4598-92FF-4A58262A65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0</c:formatCode>
                <c:ptCount val="4"/>
                <c:pt idx="0">
                  <c:v>181</c:v>
                </c:pt>
                <c:pt idx="1">
                  <c:v>134</c:v>
                </c:pt>
                <c:pt idx="2">
                  <c:v>307</c:v>
                </c:pt>
                <c:pt idx="3">
                  <c:v>128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E88-4598-92FF-4A58262A6590}"/>
            </c:ext>
          </c:extLst>
        </c:ser>
        <c:gapWidth val="75"/>
        <c:shape val="cylinder"/>
        <c:axId val="134429696"/>
        <c:axId val="134456064"/>
        <c:axId val="0"/>
      </c:bar3DChart>
      <c:catAx>
        <c:axId val="13442969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2060"/>
                </a:solidFill>
              </a:defRPr>
            </a:pPr>
            <a:endParaRPr lang="ru-RU"/>
          </a:p>
        </c:txPr>
        <c:crossAx val="134456064"/>
        <c:crosses val="autoZero"/>
        <c:auto val="1"/>
        <c:lblAlgn val="ctr"/>
        <c:lblOffset val="100"/>
      </c:catAx>
      <c:valAx>
        <c:axId val="134456064"/>
        <c:scaling>
          <c:orientation val="minMax"/>
        </c:scaling>
        <c:axPos val="l"/>
        <c:majorGridlines/>
        <c:numFmt formatCode="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34429696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0"/>
      <c:rotY val="0"/>
      <c:depthPercent val="100"/>
      <c:perspective val="5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7.4637985790508232E-2"/>
          <c:y val="0.1203256819791962"/>
          <c:w val="0.8648540382729667"/>
          <c:h val="0.79902575389292108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0">
                  <a:srgbClr val="3399FF">
                    <a:shade val="30000"/>
                    <a:satMod val="115000"/>
                  </a:srgbClr>
                </a:gs>
                <a:gs pos="50000">
                  <a:srgbClr val="3399FF">
                    <a:shade val="67500"/>
                    <a:satMod val="115000"/>
                  </a:srgbClr>
                </a:gs>
                <a:gs pos="100000">
                  <a:srgbClr val="3399FF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</c:spPr>
          <c:dLbls>
            <c:dLbl>
              <c:idx val="0"/>
              <c:layout>
                <c:manualLayout>
                  <c:x val="1.0669117317502304E-2"/>
                  <c:y val="-1.951062680019116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3665,7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366-427B-9A87-41504E959E4F}"/>
                </c:ext>
              </c:extLst>
            </c:dLbl>
            <c:dLbl>
              <c:idx val="1"/>
              <c:layout>
                <c:manualLayout>
                  <c:x val="6.2896116215294118E-3"/>
                  <c:y val="-1.899514953091964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C00000"/>
                        </a:solidFill>
                      </a:rPr>
                      <a:t>3957,5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85-486D-88AF-63C5AC20766A}"/>
                </c:ext>
              </c:extLst>
            </c:dLbl>
            <c:dLbl>
              <c:idx val="2"/>
              <c:layout>
                <c:manualLayout>
                  <c:x val="-1.2455556454206537E-4"/>
                  <c:y val="-1.6457704269484483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4549,9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66-427B-9A87-41504E959E4F}"/>
                </c:ext>
              </c:extLst>
            </c:dLbl>
            <c:dLbl>
              <c:idx val="3"/>
              <c:layout>
                <c:manualLayout>
                  <c:x val="-5.9993628747982445E-3"/>
                  <c:y val="-1.7987526913271889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5368,0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366-427B-9A87-41504E959E4F}"/>
                </c:ext>
              </c:extLst>
            </c:dLbl>
            <c:dLbl>
              <c:idx val="4"/>
              <c:layout>
                <c:manualLayout>
                  <c:x val="-0.10526278045609025"/>
                  <c:y val="0.11249719910210088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2224,2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66-427B-9A87-41504E959E4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C00000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0.0</c:formatCode>
                <c:ptCount val="4"/>
                <c:pt idx="0">
                  <c:v>3665.7</c:v>
                </c:pt>
                <c:pt idx="1">
                  <c:v>3957.5</c:v>
                </c:pt>
                <c:pt idx="2">
                  <c:v>4549.9000000000005</c:v>
                </c:pt>
                <c:pt idx="3">
                  <c:v>5368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8366-427B-9A87-41504E959E4F}"/>
            </c:ext>
          </c:extLst>
        </c:ser>
        <c:gapWidth val="75"/>
        <c:shape val="box"/>
        <c:axId val="136107136"/>
        <c:axId val="136108672"/>
        <c:axId val="0"/>
      </c:bar3DChart>
      <c:catAx>
        <c:axId val="13610713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6108672"/>
        <c:crosses val="autoZero"/>
        <c:auto val="1"/>
        <c:lblAlgn val="ctr"/>
        <c:lblOffset val="100"/>
      </c:catAx>
      <c:valAx>
        <c:axId val="136108672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6107136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2329805235315856"/>
          <c:y val="3.6420159664799195E-2"/>
          <c:w val="0.90860863492324961"/>
          <c:h val="0.9144641304241276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3399FF"/>
            </a:solidFill>
            <a:ln>
              <a:solidFill>
                <a:schemeClr val="bg1"/>
              </a:solidFill>
            </a:ln>
          </c:spPr>
          <c:dPt>
            <c:idx val="0"/>
            <c:spPr>
              <a:solidFill>
                <a:srgbClr val="33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696-45DD-B910-0A3354262D5B}"/>
              </c:ext>
            </c:extLst>
          </c:dPt>
          <c:dLbls>
            <c:dLbl>
              <c:idx val="0"/>
              <c:layout>
                <c:manualLayout>
                  <c:x val="5.4649910693683858E-3"/>
                  <c:y val="-3.592854762169283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C00000"/>
                      </a:solidFill>
                      <a:latin typeface="Franklin Gothic Medium Cond" pitchFamily="34" charset="0"/>
                    </a:defRPr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8.6475434353448406E-3"/>
                  <c:y val="-4.1538468514836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200" b="1">
                      <a:solidFill>
                        <a:srgbClr val="C00000"/>
                      </a:solidFill>
                      <a:latin typeface="Franklin Gothic Medium Cond" pitchFamily="34" charset="0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96-45DD-B910-0A3354262D5B}"/>
                </c:ext>
              </c:extLst>
            </c:dLbl>
            <c:dLbl>
              <c:idx val="2"/>
              <c:layout>
                <c:manualLayout>
                  <c:x val="-6.4849632092160714E-3"/>
                  <c:y val="-3.9541241449362802E-2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3676,4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7C-40A2-BCBC-4E13E4940447}"/>
                </c:ext>
              </c:extLst>
            </c:dLbl>
            <c:dLbl>
              <c:idx val="3"/>
              <c:layout>
                <c:manualLayout>
                  <c:x val="-5.0423884525650992E-3"/>
                  <c:y val="-1.6200014057394982E-3"/>
                </c:manualLayout>
              </c:layout>
              <c:tx>
                <c:rich>
                  <a:bodyPr/>
                  <a:lstStyle/>
                  <a:p>
                    <a:pPr>
                      <a:defRPr sz="1200" b="1">
                        <a:solidFill>
                          <a:srgbClr val="C00000"/>
                        </a:solidFill>
                        <a:latin typeface="Franklin Gothic Medium Cond" pitchFamily="34" charset="0"/>
                      </a:defRPr>
                    </a:pPr>
                    <a:r>
                      <a:rPr lang="ru-RU" sz="1200" b="1" dirty="0" smtClean="0">
                        <a:solidFill>
                          <a:srgbClr val="C00000"/>
                        </a:solidFill>
                        <a:latin typeface="Franklin Gothic Medium Cond" pitchFamily="34" charset="0"/>
                      </a:rPr>
                      <a:t>3933,8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</c:dLbl>
            <c:dLbl>
              <c:idx val="4"/>
              <c:layout>
                <c:manualLayout>
                  <c:x val="-9.1695794484373525E-2"/>
                  <c:y val="-2.6039170250925066E-2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 smtClean="0">
                        <a:solidFill>
                          <a:srgbClr val="003399"/>
                        </a:solidFill>
                        <a:latin typeface="Franklin Gothic Medium Cond" pitchFamily="34" charset="0"/>
                      </a:rPr>
                      <a:t>3216,5</a:t>
                    </a:r>
                    <a:endParaRPr lang="en-US" dirty="0"/>
                  </a:p>
                </c:rich>
              </c:tx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696-45DD-B910-0A3354262D5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003399"/>
                    </a:solidFill>
                    <a:latin typeface="Franklin Gothic Medium Cond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</c:v>
                </c:pt>
                <c:pt idx="1">
                  <c:v>2019</c:v>
                </c:pt>
                <c:pt idx="2">
                  <c:v>2022</c:v>
                </c:pt>
                <c:pt idx="3">
                  <c:v>2021 (оценка)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3361.5</c:v>
                </c:pt>
                <c:pt idx="1">
                  <c:v>3553.9</c:v>
                </c:pt>
                <c:pt idx="2">
                  <c:v>3676.4</c:v>
                </c:pt>
                <c:pt idx="3">
                  <c:v>3933.8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2696-45DD-B910-0A3354262D5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2018</c:v>
                </c:pt>
                <c:pt idx="1">
                  <c:v>2019</c:v>
                </c:pt>
                <c:pt idx="2">
                  <c:v>2022</c:v>
                </c:pt>
                <c:pt idx="3">
                  <c:v>2021 (оценка)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gapWidth val="75"/>
        <c:shape val="box"/>
        <c:axId val="142274560"/>
        <c:axId val="142276096"/>
        <c:axId val="0"/>
      </c:bar3DChart>
      <c:catAx>
        <c:axId val="14227456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b="1">
                <a:solidFill>
                  <a:srgbClr val="000099"/>
                </a:solidFill>
              </a:defRPr>
            </a:pPr>
            <a:endParaRPr lang="ru-RU"/>
          </a:p>
        </c:txPr>
        <c:crossAx val="142276096"/>
        <c:crosses val="autoZero"/>
        <c:auto val="1"/>
        <c:lblAlgn val="ctr"/>
        <c:lblOffset val="100"/>
      </c:catAx>
      <c:valAx>
        <c:axId val="142276096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b="1">
                <a:solidFill>
                  <a:srgbClr val="000099"/>
                </a:solidFill>
              </a:defRPr>
            </a:pPr>
            <a:endParaRPr lang="ru-RU"/>
          </a:p>
        </c:txPr>
        <c:crossAx val="142274560"/>
        <c:crosses val="autoZero"/>
        <c:crossBetween val="between"/>
        <c:majorUnit val="50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338385260180205"/>
          <c:y val="4.2171389558866221E-2"/>
          <c:w val="0.90860863492324961"/>
          <c:h val="0.79670763138945755"/>
        </c:manualLayout>
      </c:layout>
      <c:bar3DChart>
        <c:barDir val="col"/>
        <c:grouping val="clustered"/>
        <c:gapWidth val="75"/>
        <c:shape val="box"/>
        <c:axId val="134639616"/>
        <c:axId val="134641152"/>
        <c:axId val="0"/>
      </c:bar3DChart>
      <c:catAx>
        <c:axId val="134639616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34641152"/>
        <c:crosses val="autoZero"/>
        <c:auto val="1"/>
        <c:lblAlgn val="ctr"/>
        <c:lblOffset val="100"/>
      </c:catAx>
      <c:valAx>
        <c:axId val="134641152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346396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3108471853956447"/>
          <c:y val="6.4221038504871097E-2"/>
          <c:w val="0.90860863492324961"/>
          <c:h val="0.7967076313894569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cat>
            <c:strRef>
              <c:f>Лист1!$A$2:$A$5</c:f>
              <c:strCach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 (оценка)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508.7</c:v>
                </c:pt>
                <c:pt idx="1">
                  <c:v>518.70000000000005</c:v>
                </c:pt>
                <c:pt idx="2">
                  <c:v>315.2</c:v>
                </c:pt>
                <c:pt idx="3">
                  <c:v>356.8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134698880"/>
        <c:axId val="134700416"/>
        <c:axId val="0"/>
      </c:bar3DChart>
      <c:catAx>
        <c:axId val="13469888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4700416"/>
        <c:crosses val="autoZero"/>
        <c:auto val="1"/>
        <c:lblAlgn val="ctr"/>
        <c:lblOffset val="100"/>
      </c:catAx>
      <c:valAx>
        <c:axId val="134700416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4698880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>
        <c:manualLayout>
          <c:layoutTarget val="inner"/>
          <c:xMode val="edge"/>
          <c:yMode val="edge"/>
          <c:x val="0.13108471853956447"/>
          <c:y val="6.4221038504871097E-2"/>
          <c:w val="0.90860863492324961"/>
          <c:h val="0.7967076313894572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Лист1!$A$2:$A$5</c:f>
              <c:strCach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 (оценка)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74.400000000000006</c:v>
                </c:pt>
                <c:pt idx="1">
                  <c:v>78.8</c:v>
                </c:pt>
                <c:pt idx="2">
                  <c:v>59.5</c:v>
                </c:pt>
                <c:pt idx="3">
                  <c:v>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gapWidth val="75"/>
        <c:shape val="box"/>
        <c:axId val="134732800"/>
        <c:axId val="134734592"/>
        <c:axId val="0"/>
      </c:bar3DChart>
      <c:catAx>
        <c:axId val="13473280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4734592"/>
        <c:crosses val="autoZero"/>
        <c:auto val="1"/>
        <c:lblAlgn val="ctr"/>
        <c:lblOffset val="100"/>
      </c:catAx>
      <c:valAx>
        <c:axId val="134734592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4732800"/>
        <c:crosses val="autoZero"/>
        <c:crossBetween val="between"/>
        <c:majorUnit val="20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415791553463757"/>
          <c:y val="3.3410333862275272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30-45C9-97E4-DFAAF4BC1B74}"/>
            </c:ext>
          </c:extLst>
        </c:ser>
        <c:gapWidth val="75"/>
        <c:shape val="box"/>
        <c:axId val="136300416"/>
        <c:axId val="136301952"/>
        <c:axId val="0"/>
      </c:bar3DChart>
      <c:catAx>
        <c:axId val="136300416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36301952"/>
        <c:crosses val="autoZero"/>
        <c:lblAlgn val="ctr"/>
        <c:lblOffset val="100"/>
      </c:catAx>
      <c:valAx>
        <c:axId val="13630195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363004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Y val="0"/>
      <c:depthPercent val="100"/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spPr>
            <a:solidFill>
              <a:srgbClr val="0066FF"/>
            </a:solidFill>
            <a:ln>
              <a:solidFill>
                <a:srgbClr val="003399"/>
              </a:solidFill>
            </a:ln>
          </c:spPr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344.5</c:v>
                </c:pt>
                <c:pt idx="1">
                  <c:v>687.7</c:v>
                </c:pt>
                <c:pt idx="2">
                  <c:v>571.20000000000005</c:v>
                </c:pt>
                <c:pt idx="3">
                  <c:v>494.4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82-4C79-AF30-4DA0796B58F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99CCFF"/>
            </a:solidFill>
            <a:ln>
              <a:solidFill>
                <a:srgbClr val="003399"/>
              </a:solidFill>
            </a:ln>
          </c:spPr>
          <c:dLbls>
            <c:dLbl>
              <c:idx val="0"/>
              <c:layout>
                <c:manualLayout>
                  <c:x val="0.39036073983232678"/>
                  <c:y val="-0.37345450673830877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1025,6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82-4C79-AF30-4DA0796B58FD}"/>
                </c:ext>
              </c:extLst>
            </c:dLbl>
            <c:dLbl>
              <c:idx val="1"/>
              <c:layout>
                <c:manualLayout>
                  <c:x val="-0.12601804927657609"/>
                  <c:y val="-0.13096398379977991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801,6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82-4C79-AF30-4DA0796B58FD}"/>
                </c:ext>
              </c:extLst>
            </c:dLbl>
            <c:dLbl>
              <c:idx val="2"/>
              <c:layout>
                <c:manualLayout>
                  <c:x val="-0.13198586909146859"/>
                  <c:y val="-0.15748376443021495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794,8</a:t>
                    </a:r>
                    <a:endParaRPr lang="ru-RU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82-4C79-AF30-4DA0796B58FD}"/>
                </c:ext>
              </c:extLst>
            </c:dLbl>
            <c:dLbl>
              <c:idx val="3"/>
              <c:layout>
                <c:manualLayout>
                  <c:x val="-0.13944684564962881"/>
                  <c:y val="-0.10131281709439678"/>
                </c:manualLayout>
              </c:layout>
              <c:tx>
                <c:rich>
                  <a:bodyPr/>
                  <a:lstStyle/>
                  <a:p>
                    <a:pPr>
                      <a:defRPr sz="1400" b="1">
                        <a:solidFill>
                          <a:srgbClr val="C00000"/>
                        </a:solidFill>
                      </a:defRPr>
                    </a:pPr>
                    <a:r>
                      <a:rPr lang="ru-RU" sz="1400" b="1" dirty="0" smtClean="0">
                        <a:solidFill>
                          <a:srgbClr val="C00000"/>
                        </a:solidFill>
                      </a:rPr>
                      <a:t>777,1</a:t>
                    </a:r>
                    <a:endParaRPr lang="en-US" dirty="0">
                      <a:solidFill>
                        <a:srgbClr val="C0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82-4C79-AF30-4DA0796B58FD}"/>
                </c:ext>
              </c:extLst>
            </c:dLbl>
            <c:dLbl>
              <c:idx val="4"/>
              <c:layout>
                <c:manualLayout>
                  <c:x val="9.9167694132474768E-3"/>
                  <c:y val="-0.36556146980704907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002060"/>
                        </a:solidFill>
                      </a:rPr>
                      <a:t>356,7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82-4C79-AF30-4DA0796B58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457.1</c:v>
                </c:pt>
                <c:pt idx="1">
                  <c:v>107.1</c:v>
                </c:pt>
                <c:pt idx="2">
                  <c:v>205.9</c:v>
                </c:pt>
                <c:pt idx="3">
                  <c:v>531.20000000000005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782-4C79-AF30-4DA0796B58FD}"/>
            </c:ext>
          </c:extLst>
        </c:ser>
        <c:gapWidth val="75"/>
        <c:shape val="box"/>
        <c:axId val="136364416"/>
        <c:axId val="136365952"/>
        <c:axId val="0"/>
      </c:bar3DChart>
      <c:catAx>
        <c:axId val="13636441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6365952"/>
        <c:crosses val="autoZero"/>
        <c:lblAlgn val="ctr"/>
        <c:lblOffset val="100"/>
      </c:catAx>
      <c:valAx>
        <c:axId val="13636595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36364416"/>
        <c:crosses val="autoZero"/>
        <c:crossBetween val="between"/>
      </c:valAx>
      <c:spPr>
        <a:noFill/>
        <a:ln w="25353">
          <a:noFill/>
        </a:ln>
      </c:spPr>
    </c:plotArea>
    <c:legend>
      <c:legendPos val="r"/>
      <c:layout>
        <c:manualLayout>
          <c:xMode val="edge"/>
          <c:yMode val="edge"/>
          <c:x val="0.71276281802022001"/>
          <c:y val="0.60066053266809161"/>
          <c:w val="0.24709020690743888"/>
          <c:h val="0.25126132206527779"/>
        </c:manualLayout>
      </c:layout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rotX val="0"/>
      <c:rotY val="0"/>
      <c:depthPercent val="100"/>
      <c:perspective val="30"/>
    </c:view3D>
    <c:floor>
      <c:spPr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plotArea>
      <c:layout>
        <c:manualLayout>
          <c:layoutTarget val="inner"/>
          <c:xMode val="edge"/>
          <c:yMode val="edge"/>
          <c:x val="8.1535907337188046E-2"/>
          <c:y val="0.23686412777890861"/>
          <c:w val="0.66523635992980279"/>
          <c:h val="0.4434044983357693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Строительство малоэтажных многоквартирных домов</c:v>
                </c:pt>
              </c:strCache>
            </c:strRef>
          </c:tx>
          <c:spPr>
            <a:gradFill>
              <a:gsLst>
                <a:gs pos="55000">
                  <a:srgbClr val="A3C2E1"/>
                </a:gs>
                <a:gs pos="14000">
                  <a:srgbClr val="0070C0"/>
                </a:gs>
                <a:gs pos="75000">
                  <a:srgbClr val="D3E2F1"/>
                </a:gs>
                <a:gs pos="86000">
                  <a:srgbClr val="D3E2F1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-3.1757224107715801E-3"/>
                  <c:y val="1.14659637344646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6F-48F0-B242-C33540211B97}"/>
                </c:ext>
              </c:extLst>
            </c:dLbl>
            <c:dLbl>
              <c:idx val="1"/>
              <c:layout>
                <c:manualLayout>
                  <c:x val="-1.6570910110516823E-2"/>
                  <c:y val="8.9706325056140134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46F-48F0-B242-C33540211B97}"/>
                </c:ext>
              </c:extLst>
            </c:dLbl>
            <c:dLbl>
              <c:idx val="2"/>
              <c:layout>
                <c:manualLayout>
                  <c:x val="-9.5360815090458247E-3"/>
                  <c:y val="-9.191238554374980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6F-48F0-B242-C33540211B97}"/>
                </c:ext>
              </c:extLst>
            </c:dLbl>
            <c:dLbl>
              <c:idx val="3"/>
              <c:layout>
                <c:manualLayout>
                  <c:x val="-1.9501966712693303E-2"/>
                  <c:y val="-4.1952110521691023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6F-48F0-B242-C33540211B97}"/>
                </c:ext>
              </c:extLst>
            </c:dLbl>
            <c:dLbl>
              <c:idx val="4"/>
              <c:layout>
                <c:manualLayout>
                  <c:x val="-1.9576693859412461E-2"/>
                  <c:y val="-3.126906914114622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46F-48F0-B242-C33540211B97}"/>
                </c:ext>
              </c:extLst>
            </c:dLbl>
            <c:dLbl>
              <c:idx val="5"/>
              <c:layout>
                <c:manualLayout>
                  <c:x val="8.3333342446778747E-3"/>
                  <c:y val="2.131628209799882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1">
                  <c:v>214</c:v>
                </c:pt>
                <c:pt idx="2">
                  <c:v>447</c:v>
                </c:pt>
                <c:pt idx="3">
                  <c:v>0</c:v>
                </c:pt>
                <c:pt idx="4">
                  <c:v>1680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46F-48F0-B242-C33540211B9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Индивидуальное жилищное строительство</c:v>
                </c:pt>
              </c:strCache>
            </c:strRef>
          </c:tx>
          <c:spPr>
            <a:gradFill>
              <a:gsLst>
                <a:gs pos="53000">
                  <a:srgbClr val="FFB3D9"/>
                </a:gs>
                <a:gs pos="14000">
                  <a:srgbClr val="E86E71"/>
                </a:gs>
                <a:gs pos="76000">
                  <a:srgbClr val="FFE1FF"/>
                </a:gs>
                <a:gs pos="3279">
                  <a:srgbClr val="E86E71"/>
                </a:gs>
                <a:gs pos="26000">
                  <a:srgbClr val="E86E71"/>
                </a:gs>
                <a:gs pos="86000">
                  <a:srgbClr val="FFE3FF"/>
                </a:gs>
                <a:gs pos="100000">
                  <a:schemeClr val="bg1"/>
                </a:gs>
              </a:gsLst>
              <a:lin ang="5400000" scaled="1"/>
            </a:gradFill>
            <a:ln>
              <a:solidFill>
                <a:srgbClr val="002060"/>
              </a:solidFill>
            </a:ln>
          </c:spPr>
          <c:dLbls>
            <c:dLbl>
              <c:idx val="0"/>
              <c:layout>
                <c:manualLayout>
                  <c:x val="8.6244897520347547E-3"/>
                  <c:y val="-8.620323939166160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46F-48F0-B242-C33540211B97}"/>
                </c:ext>
              </c:extLst>
            </c:dLbl>
            <c:dLbl>
              <c:idx val="1"/>
              <c:layout>
                <c:manualLayout>
                  <c:x val="1.5210227537442077E-2"/>
                  <c:y val="-8.796606155462087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346F-48F0-B242-C33540211B97}"/>
                </c:ext>
              </c:extLst>
            </c:dLbl>
            <c:dLbl>
              <c:idx val="2"/>
              <c:layout>
                <c:manualLayout>
                  <c:x val="5.1640020881789719E-3"/>
                  <c:y val="-2.7229012428308633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46F-48F0-B242-C33540211B97}"/>
                </c:ext>
              </c:extLst>
            </c:dLbl>
            <c:dLbl>
              <c:idx val="3"/>
              <c:layout>
                <c:manualLayout>
                  <c:x val="-4.0810877644419504E-3"/>
                  <c:y val="-1.1736771111134118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346F-48F0-B242-C33540211B97}"/>
                </c:ext>
              </c:extLst>
            </c:dLbl>
            <c:dLbl>
              <c:idx val="4"/>
              <c:layout>
                <c:manualLayout>
                  <c:x val="1.5423054845757896E-2"/>
                  <c:y val="-4.404869902691448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46F-48F0-B242-C33540211B97}"/>
                </c:ext>
              </c:extLst>
            </c:dLbl>
            <c:dLbl>
              <c:idx val="5"/>
              <c:layout>
                <c:manualLayout>
                  <c:x val="2.7414952815365389E-2"/>
                  <c:y val="-2.808209619778137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46F-48F0-B242-C33540211B9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ru-RU" sz="1400" b="1" baseline="0">
                    <a:solidFill>
                      <a:srgbClr val="002060"/>
                    </a:solidFill>
                    <a:latin typeface="Calibri" panose="020F0502020204030204" pitchFamily="34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1">
                  <c:v>3106</c:v>
                </c:pt>
                <c:pt idx="2">
                  <c:v>3729</c:v>
                </c:pt>
                <c:pt idx="3">
                  <c:v>3128</c:v>
                </c:pt>
                <c:pt idx="4">
                  <c:v>2288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346F-48F0-B242-C33540211B97}"/>
            </c:ext>
          </c:extLst>
        </c:ser>
        <c:shape val="box"/>
        <c:axId val="136563712"/>
        <c:axId val="136581888"/>
        <c:axId val="0"/>
      </c:bar3DChart>
      <c:catAx>
        <c:axId val="13656371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 i="0" baseline="0">
                <a:solidFill>
                  <a:srgbClr val="002060"/>
                </a:solidFill>
              </a:defRPr>
            </a:pPr>
            <a:endParaRPr lang="ru-RU"/>
          </a:p>
        </c:txPr>
        <c:crossAx val="136581888"/>
        <c:crosses val="autoZero"/>
        <c:auto val="1"/>
        <c:lblAlgn val="ctr"/>
        <c:lblOffset val="100"/>
      </c:catAx>
      <c:valAx>
        <c:axId val="13658188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36563712"/>
        <c:crosses val="autoZero"/>
        <c:crossBetween val="between"/>
      </c:valAx>
      <c:spPr>
        <a:noFill/>
        <a:ln w="25398">
          <a:noFill/>
        </a:ln>
      </c:spPr>
    </c:plotArea>
    <c:legend>
      <c:legendPos val="b"/>
      <c:layout>
        <c:manualLayout>
          <c:xMode val="edge"/>
          <c:yMode val="edge"/>
          <c:x val="8.0919202790697045E-2"/>
          <c:y val="0.82669532303003834"/>
          <c:w val="0.8065697379865957"/>
          <c:h val="0.1184686393132421"/>
        </c:manualLayout>
      </c:layout>
      <c:txPr>
        <a:bodyPr/>
        <a:lstStyle/>
        <a:p>
          <a:pPr>
            <a:defRPr sz="1200" b="1" i="0" baseline="0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0"/>
  <c:chart>
    <c:autoTitleDeleted val="1"/>
    <c:view3D>
      <c:rotX val="60"/>
      <c:perspective val="30"/>
    </c:view3D>
    <c:plotArea>
      <c:layout>
        <c:manualLayout>
          <c:layoutTarget val="inner"/>
          <c:xMode val="edge"/>
          <c:yMode val="edge"/>
          <c:x val="0.13802718717323126"/>
          <c:y val="0.12038014783526929"/>
          <c:w val="0.29526883904238382"/>
          <c:h val="0.4441659945621897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48-496D-91F7-9EF90053D15B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48-496D-91F7-9EF90053D15B}"/>
              </c:ext>
            </c:extLst>
          </c:dPt>
          <c:dPt>
            <c:idx val="2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C48-496D-91F7-9EF90053D15B}"/>
              </c:ext>
            </c:extLst>
          </c:dPt>
          <c:dPt>
            <c:idx val="3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C48-496D-91F7-9EF90053D15B}"/>
              </c:ext>
            </c:extLst>
          </c:dPt>
          <c:dLbls>
            <c:dLbl>
              <c:idx val="0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C48-496D-91F7-9EF90053D15B}"/>
                </c:ext>
              </c:extLst>
            </c:dLbl>
            <c:dLbl>
              <c:idx val="1"/>
              <c:layout>
                <c:manualLayout>
                  <c:x val="-2.7784379862938836E-2"/>
                  <c:y val="-6.3546716111383683E-2"/>
                </c:manualLayout>
              </c:layout>
              <c:tx>
                <c:rich>
                  <a:bodyPr/>
                  <a:lstStyle/>
                  <a:p>
                    <a:endParaRPr lang="ru-RU" dirty="0" smtClean="0"/>
                  </a:p>
                  <a:p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C48-496D-91F7-9EF90053D15B}"/>
                </c:ext>
              </c:extLst>
            </c:dLbl>
            <c:dLbl>
              <c:idx val="2"/>
              <c:layout>
                <c:manualLayout>
                  <c:x val="2.946336483122601E-2"/>
                  <c:y val="-5.019564476298966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C48-496D-91F7-9EF90053D15B}"/>
                </c:ext>
              </c:extLst>
            </c:dLbl>
            <c:dLbl>
              <c:idx val="3"/>
              <c:layout>
                <c:manualLayout>
                  <c:x val="0.25847432368270135"/>
                  <c:y val="0.3013198746144065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52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C48-496D-91F7-9EF90053D15B}"/>
                </c:ext>
              </c:extLst>
            </c:dLbl>
            <c:dLbl>
              <c:idx val="4"/>
              <c:layout>
                <c:manualLayout>
                  <c:x val="-2.0573768467160532E-2"/>
                  <c:y val="1.8383955965377625E-2"/>
                </c:manualLayout>
              </c:layout>
              <c:tx>
                <c:rich>
                  <a:bodyPr/>
                  <a:lstStyle/>
                  <a:p>
                    <a:r>
                      <a:rPr lang="ru-RU" sz="2000" b="1" dirty="0" smtClean="0">
                        <a:solidFill>
                          <a:srgbClr val="002060"/>
                        </a:solidFill>
                      </a:rPr>
                      <a:t>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C48-496D-91F7-9EF90053D15B}"/>
                </c:ext>
              </c:extLst>
            </c:dLbl>
            <c:dLbl>
              <c:idx val="5"/>
              <c:layout>
                <c:manualLayout>
                  <c:x val="6.9442945633887088E-2"/>
                  <c:y val="5.1517847491872387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endParaRPr lang="en-US" dirty="0"/>
                  </a:p>
                </c:rich>
              </c:tx>
              <c:showVal val="1"/>
            </c:dLbl>
            <c:dLbl>
              <c:idx val="6"/>
              <c:layout>
                <c:manualLayout>
                  <c:x val="6.0303598334627969E-3"/>
                  <c:y val="1.6041872801802678E-2"/>
                </c:manualLayout>
              </c:layout>
              <c:showVal val="1"/>
            </c:dLbl>
            <c:spPr>
              <a:noFill/>
            </c:spPr>
            <c:txPr>
              <a:bodyPr/>
              <a:lstStyle/>
              <a:p>
                <a:pPr>
                  <a:defRPr sz="20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Лица из числа детей-сирот</c:v>
                </c:pt>
                <c:pt idx="1">
                  <c:v>Граждане из аварийного жилищного фонда</c:v>
                </c:pt>
                <c:pt idx="2">
                  <c:v>Граждане, подвергшиеся воздействию радиации</c:v>
                </c:pt>
                <c:pt idx="3">
                  <c:v>Инвалиды</c:v>
                </c:pt>
                <c:pt idx="4">
                  <c:v>Молодые семьи  </c:v>
                </c:pt>
                <c:pt idx="5">
                  <c:v>Граждане из очередности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52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FC48-496D-91F7-9EF90053D15B}"/>
            </c:ext>
          </c:extLst>
        </c:ser>
      </c:pie3DChart>
    </c:plotArea>
    <c:legend>
      <c:legendPos val="r"/>
      <c:layout>
        <c:manualLayout>
          <c:xMode val="edge"/>
          <c:yMode val="edge"/>
          <c:x val="0.13790994145947963"/>
          <c:y val="0.5734799491140693"/>
          <c:w val="0.27652017356317737"/>
          <c:h val="0.38850526735900698"/>
        </c:manualLayout>
      </c:layout>
      <c:spPr>
        <a:ln w="0"/>
      </c:spPr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-9.5334752595057411E-3"/>
                  <c:y val="-4.5810205792429989E-3"/>
                </c:manualLayout>
              </c:layout>
              <c:showVal val="1"/>
            </c:dLbl>
            <c:dLbl>
              <c:idx val="1"/>
              <c:layout>
                <c:manualLayout>
                  <c:x val="-4.7667376297528524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-9.5334752595058019E-3"/>
                  <c:y val="-6.8715308688644975E-3"/>
                </c:manualLayout>
              </c:layout>
              <c:showVal val="1"/>
            </c:dLbl>
            <c:dLbl>
              <c:idx val="4"/>
              <c:layout>
                <c:manualLayout>
                  <c:x val="-9.5334752595057411E-3"/>
                  <c:y val="-9.1620411584860378E-3"/>
                </c:manualLayout>
              </c:layout>
              <c:showVal val="1"/>
            </c:dLbl>
            <c:dLbl>
              <c:idx val="6"/>
              <c:layout>
                <c:manualLayout>
                  <c:x val="-1.1122387802756655E-2"/>
                  <c:y val="-6.8715308688644975E-3"/>
                </c:manualLayout>
              </c:layout>
              <c:showVal val="1"/>
            </c:dLbl>
            <c:dLbl>
              <c:idx val="7"/>
              <c:layout>
                <c:manualLayout>
                  <c:x val="-6.3556501730037017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ЕНВД</c:v>
                </c:pt>
                <c:pt idx="4">
                  <c:v>Патент</c:v>
                </c:pt>
                <c:pt idx="5">
                  <c:v>Налог на имущество физ.лиц</c:v>
                </c:pt>
                <c:pt idx="6">
                  <c:v>Земельный налог</c:v>
                </c:pt>
                <c:pt idx="7">
                  <c:v>Госпошлина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109.6</c:v>
                </c:pt>
                <c:pt idx="1">
                  <c:v>2.2999999999999998</c:v>
                </c:pt>
                <c:pt idx="2">
                  <c:v>3.1</c:v>
                </c:pt>
                <c:pt idx="3">
                  <c:v>13.6</c:v>
                </c:pt>
                <c:pt idx="4">
                  <c:v>0.4</c:v>
                </c:pt>
                <c:pt idx="5" formatCode="0.0">
                  <c:v>7</c:v>
                </c:pt>
                <c:pt idx="6">
                  <c:v>16.7</c:v>
                </c:pt>
                <c:pt idx="7">
                  <c:v>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2021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1.747803797576045E-2"/>
                  <c:y val="-6.871530868864488E-3"/>
                </c:manualLayout>
              </c:layout>
              <c:showVal val="1"/>
            </c:dLbl>
            <c:dLbl>
              <c:idx val="1"/>
              <c:layout>
                <c:manualLayout>
                  <c:x val="4.7667376297528524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7.9445627162547765E-3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9.533475259505696E-3"/>
                  <c:y val="-2.2905102896215085E-2"/>
                </c:manualLayout>
              </c:layout>
              <c:showVal val="1"/>
            </c:dLbl>
            <c:dLbl>
              <c:idx val="4"/>
              <c:layout>
                <c:manualLayout>
                  <c:x val="1.5889125432509558E-3"/>
                  <c:y val="-9.1620411584860378E-3"/>
                </c:manualLayout>
              </c:layout>
              <c:showVal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8,7</a:t>
                    </a:r>
                  </a:p>
                </c:rich>
              </c:tx>
              <c:showVal val="1"/>
            </c:dLbl>
            <c:dLbl>
              <c:idx val="6"/>
              <c:layout>
                <c:manualLayout>
                  <c:x val="9.5334752595057411E-3"/>
                  <c:y val="-1.3743061737729038E-2"/>
                </c:manualLayout>
              </c:layout>
              <c:showVal val="1"/>
            </c:dLbl>
            <c:dLbl>
              <c:idx val="7"/>
              <c:layout>
                <c:manualLayout>
                  <c:x val="4.7667376297528524E-3"/>
                  <c:y val="-9.1620411584860378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УСН</c:v>
                </c:pt>
                <c:pt idx="3">
                  <c:v>ЕНВД</c:v>
                </c:pt>
                <c:pt idx="4">
                  <c:v>Патент</c:v>
                </c:pt>
                <c:pt idx="5">
                  <c:v>Налог на имущество физ.лиц</c:v>
                </c:pt>
                <c:pt idx="6">
                  <c:v>Земельный налог</c:v>
                </c:pt>
                <c:pt idx="7">
                  <c:v>Госпошлина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113.6</c:v>
                </c:pt>
                <c:pt idx="1">
                  <c:v>2.6</c:v>
                </c:pt>
                <c:pt idx="2">
                  <c:v>7.2</c:v>
                </c:pt>
                <c:pt idx="3">
                  <c:v>3.9</c:v>
                </c:pt>
                <c:pt idx="4">
                  <c:v>5.4</c:v>
                </c:pt>
                <c:pt idx="5">
                  <c:v>8.7000000000000011</c:v>
                </c:pt>
                <c:pt idx="6">
                  <c:v>15.1</c:v>
                </c:pt>
                <c:pt idx="7">
                  <c:v>2.5</c:v>
                </c:pt>
              </c:numCache>
            </c:numRef>
          </c:val>
        </c:ser>
        <c:axId val="83432960"/>
        <c:axId val="83434496"/>
      </c:barChart>
      <c:catAx>
        <c:axId val="83432960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83434496"/>
        <c:crosses val="autoZero"/>
        <c:auto val="1"/>
        <c:lblAlgn val="ctr"/>
        <c:lblOffset val="100"/>
      </c:catAx>
      <c:valAx>
        <c:axId val="83434496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8343296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5"/>
  <c:chart>
    <c:autoTitleDeleted val="1"/>
    <c:view3D>
      <c:rotX val="60"/>
      <c:perspective val="30"/>
    </c:view3D>
    <c:plotArea>
      <c:layout>
        <c:manualLayout>
          <c:layoutTarget val="inner"/>
          <c:xMode val="edge"/>
          <c:yMode val="edge"/>
          <c:x val="4.3192479747149036E-2"/>
          <c:y val="0.13672400499477819"/>
          <c:w val="0.84426957095470123"/>
          <c:h val="0.457183344563152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9F-4DD7-942D-AD0E17C53E1E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9F-4DD7-942D-AD0E17C53E1E}"/>
              </c:ext>
            </c:extLst>
          </c:dPt>
          <c:dPt>
            <c:idx val="2"/>
            <c:spPr>
              <a:solidFill>
                <a:srgbClr val="FFFF00"/>
              </a:solidFill>
              <a:ln w="0"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19F-4DD7-942D-AD0E17C53E1E}"/>
              </c:ext>
            </c:extLst>
          </c:dPt>
          <c:dPt>
            <c:idx val="3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19F-4DD7-942D-AD0E17C53E1E}"/>
              </c:ext>
            </c:extLst>
          </c:dPt>
          <c:dLbls>
            <c:dLbl>
              <c:idx val="0"/>
              <c:layout>
                <c:manualLayout>
                  <c:x val="-1.5072588306514721E-2"/>
                  <c:y val="8.976408838563015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19F-4DD7-942D-AD0E17C53E1E}"/>
                </c:ext>
              </c:extLst>
            </c:dLbl>
            <c:dLbl>
              <c:idx val="1"/>
              <c:layout>
                <c:manualLayout>
                  <c:x val="-2.1173384363188667E-2"/>
                  <c:y val="8.6186534138376128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19F-4DD7-942D-AD0E17C53E1E}"/>
                </c:ext>
              </c:extLst>
            </c:dLbl>
            <c:dLbl>
              <c:idx val="2"/>
              <c:layout>
                <c:manualLayout>
                  <c:x val="5.5960335472929309E-3"/>
                  <c:y val="1.235718117634843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19F-4DD7-942D-AD0E17C53E1E}"/>
                </c:ext>
              </c:extLst>
            </c:dLbl>
            <c:dLbl>
              <c:idx val="3"/>
              <c:layout>
                <c:manualLayout>
                  <c:x val="3.5941584721878972E-2"/>
                  <c:y val="-2.623014153514200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19F-4DD7-942D-AD0E17C53E1E}"/>
                </c:ext>
              </c:extLst>
            </c:dLbl>
            <c:dLbl>
              <c:idx val="4"/>
              <c:layout>
                <c:manualLayout>
                  <c:x val="5.7380245732333761E-3"/>
                  <c:y val="-1.0359959776332231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19F-4DD7-942D-AD0E17C53E1E}"/>
                </c:ext>
              </c:extLst>
            </c:dLbl>
            <c:dLbl>
              <c:idx val="5"/>
              <c:layout>
                <c:manualLayout>
                  <c:x val="3.1536178519847052E-2"/>
                  <c:y val="5.778127904298958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19F-4DD7-942D-AD0E17C53E1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Молодые семьи  </c:v>
                </c:pt>
                <c:pt idx="1">
                  <c:v>Лица из числа детей-сирот</c:v>
                </c:pt>
                <c:pt idx="2">
                  <c:v>Инвалиды </c:v>
                </c:pt>
                <c:pt idx="3">
                  <c:v>граждане из аварийного фонда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A19F-4DD7-942D-AD0E17C53E1E}"/>
            </c:ext>
          </c:extLst>
        </c:ser>
      </c:pie3DChart>
    </c:plotArea>
    <c:legend>
      <c:legendPos val="r"/>
      <c:layout>
        <c:manualLayout>
          <c:xMode val="edge"/>
          <c:yMode val="edge"/>
          <c:x val="3.6649272529809984E-2"/>
          <c:y val="0.5970423908969068"/>
          <c:w val="0.96335072747019324"/>
          <c:h val="0.3925271823491614"/>
        </c:manualLayout>
      </c:layout>
      <c:spPr>
        <a:ln w="0"/>
      </c:spPr>
      <c:txPr>
        <a:bodyPr/>
        <a:lstStyle/>
        <a:p>
          <a:pPr>
            <a:defRPr sz="1200" b="1"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rotX val="20"/>
      <c:rotY val="0"/>
      <c:depthPercent val="100"/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Ремонт автомобильных дорог</c:v>
                </c:pt>
              </c:strCache>
            </c:strRef>
          </c:tx>
          <c:spPr>
            <a:solidFill>
              <a:srgbClr val="0070C0"/>
            </a:solidFill>
          </c:spPr>
          <c:dPt>
            <c:idx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24C4-4AAE-B7D5-4CCFB38E93B4}"/>
              </c:ext>
            </c:extLst>
          </c:dPt>
          <c:dLbls>
            <c:dLbl>
              <c:idx val="0"/>
              <c:layout>
                <c:manualLayout>
                  <c:x val="7.5586839557509498E-3"/>
                  <c:y val="-3.9683090767692442E-2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-3.0864626152649687E-2"/>
                </c:manualLayout>
              </c:layout>
              <c:showVal val="1"/>
            </c:dLbl>
            <c:dLbl>
              <c:idx val="2"/>
              <c:layout>
                <c:manualLayout>
                  <c:x val="-7.5586839557509498E-3"/>
                  <c:y val="-2.2046161537606943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67692.800000000003</c:v>
                </c:pt>
                <c:pt idx="1">
                  <c:v>123151.8</c:v>
                </c:pt>
                <c:pt idx="2">
                  <c:v>136242.1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6D1-4D3E-88AD-4A1BEA8CDE0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Содержание автомобильных дорог</c:v>
                </c:pt>
              </c:strCache>
            </c:strRef>
          </c:tx>
          <c:dLbls>
            <c:dLbl>
              <c:idx val="0"/>
              <c:layout>
                <c:manualLayout>
                  <c:x val="2.0156490548669151E-2"/>
                  <c:y val="-3.9683090767692476E-2"/>
                </c:manualLayout>
              </c:layout>
              <c:showVal val="1"/>
            </c:dLbl>
            <c:dLbl>
              <c:idx val="1"/>
              <c:layout>
                <c:manualLayout>
                  <c:x val="5.039122637167299E-3"/>
                  <c:y val="-6.1729252305299312E-2"/>
                </c:manualLayout>
              </c:layout>
              <c:showVal val="1"/>
            </c:dLbl>
            <c:dLbl>
              <c:idx val="2"/>
              <c:layout>
                <c:manualLayout>
                  <c:x val="5.0391226371672079E-3"/>
                  <c:y val="-3.9683090767692476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11275.3</c:v>
                </c:pt>
                <c:pt idx="1">
                  <c:v>11305.2</c:v>
                </c:pt>
                <c:pt idx="2">
                  <c:v>23895.8</c:v>
                </c:pt>
              </c:numCache>
            </c:numRef>
          </c:val>
        </c:ser>
        <c:dLbls>
          <c:showVal val="1"/>
        </c:dLbls>
        <c:gapWidth val="75"/>
        <c:shape val="box"/>
        <c:axId val="141316480"/>
        <c:axId val="141318016"/>
        <c:axId val="0"/>
      </c:bar3DChart>
      <c:catAx>
        <c:axId val="14131648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1318016"/>
        <c:crosses val="autoZero"/>
        <c:auto val="1"/>
        <c:lblAlgn val="ctr"/>
        <c:lblOffset val="100"/>
      </c:catAx>
      <c:valAx>
        <c:axId val="141318016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41316480"/>
        <c:crosses val="autoZero"/>
        <c:crossBetween val="between"/>
      </c:valAx>
      <c:spPr>
        <a:noFill/>
        <a:ln w="16713">
          <a:noFill/>
        </a:ln>
      </c:spPr>
    </c:plotArea>
    <c:legend>
      <c:legendPos val="b"/>
      <c:layout/>
    </c:legend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 rot="0"/>
          <a:lstStyle/>
          <a:p>
            <a:pPr>
              <a:defRPr/>
            </a:pPr>
            <a:r>
              <a:rPr lang="ru-RU"/>
              <a:t>Объём пассажироперевозок, тыс. чел  </a:t>
            </a:r>
          </a:p>
        </c:rich>
      </c:tx>
      <c:layout/>
    </c:title>
    <c:view3D>
      <c:rAngAx val="1"/>
    </c:view3D>
    <c:plotArea>
      <c:layout/>
      <c:bar3DChart>
        <c:barDir val="col"/>
        <c:grouping val="percentStacked"/>
        <c:gapWidth val="55"/>
        <c:gapDepth val="55"/>
        <c:shape val="box"/>
        <c:axId val="142898688"/>
        <c:axId val="142900224"/>
        <c:axId val="0"/>
      </c:bar3DChart>
      <c:catAx>
        <c:axId val="142898688"/>
        <c:scaling>
          <c:orientation val="minMax"/>
        </c:scaling>
        <c:axPos val="b"/>
        <c:numFmt formatCode="dd/mm/yyyy" sourceLinked="1"/>
        <c:majorTickMark val="none"/>
        <c:tickLblPos val="nextTo"/>
        <c:crossAx val="142900224"/>
        <c:crosses val="autoZero"/>
        <c:auto val="1"/>
        <c:lblAlgn val="ctr"/>
        <c:lblOffset val="100"/>
      </c:catAx>
      <c:valAx>
        <c:axId val="142900224"/>
        <c:scaling>
          <c:orientation val="minMax"/>
        </c:scaling>
        <c:axPos val="l"/>
        <c:majorGridlines/>
        <c:numFmt formatCode="0%" sourceLinked="0"/>
        <c:majorTickMark val="none"/>
        <c:tickLblPos val="nextTo"/>
        <c:crossAx val="14289868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 rot="0"/>
          <a:lstStyle/>
          <a:p>
            <a:pPr>
              <a:defRPr/>
            </a:pPr>
            <a:r>
              <a:rPr lang="ru-RU"/>
              <a:t>Объём пассажироперевозок, тыс. чел  </a:t>
            </a:r>
          </a:p>
        </c:rich>
      </c:tx>
      <c:layout/>
    </c:title>
    <c:view3D>
      <c:rAngAx val="1"/>
    </c:view3D>
    <c:plotArea>
      <c:layout/>
      <c:bar3DChart>
        <c:barDir val="col"/>
        <c:grouping val="percentStacked"/>
        <c:gapWidth val="55"/>
        <c:gapDepth val="55"/>
        <c:shape val="box"/>
        <c:axId val="142149888"/>
        <c:axId val="142159872"/>
        <c:axId val="0"/>
      </c:bar3DChart>
      <c:catAx>
        <c:axId val="142149888"/>
        <c:scaling>
          <c:orientation val="minMax"/>
        </c:scaling>
        <c:axPos val="b"/>
        <c:numFmt formatCode="dd/mm/yyyy" sourceLinked="1"/>
        <c:majorTickMark val="none"/>
        <c:tickLblPos val="nextTo"/>
        <c:crossAx val="142159872"/>
        <c:crosses val="autoZero"/>
        <c:auto val="1"/>
        <c:lblAlgn val="ctr"/>
        <c:lblOffset val="100"/>
      </c:catAx>
      <c:valAx>
        <c:axId val="142159872"/>
        <c:scaling>
          <c:orientation val="minMax"/>
        </c:scaling>
        <c:axPos val="l"/>
        <c:majorGridlines/>
        <c:numFmt formatCode="0%" sourceLinked="0"/>
        <c:majorTickMark val="none"/>
        <c:tickLblPos val="nextTo"/>
        <c:crossAx val="142149888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</a:rPr>
              <a:t>Пассажиропоток</a:t>
            </a:r>
            <a:endParaRPr lang="ru-RU" dirty="0">
              <a:solidFill>
                <a:srgbClr val="002060"/>
              </a:solidFill>
            </a:endParaRPr>
          </a:p>
        </c:rich>
      </c:tx>
      <c:layout/>
    </c:title>
    <c:view3D>
      <c:rAngAx val="1"/>
    </c:view3D>
    <c:plotArea>
      <c:layout>
        <c:manualLayout>
          <c:layoutTarget val="inner"/>
          <c:xMode val="edge"/>
          <c:yMode val="edge"/>
          <c:x val="8.6382868233495946E-2"/>
          <c:y val="0.14767183078948676"/>
          <c:w val="0.85412584628644173"/>
          <c:h val="0.70259569267717636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пассажиропоток</c:v>
                </c:pt>
              </c:strCache>
            </c:strRef>
          </c:tx>
          <c:cat>
            <c:numRef>
              <c:f>Лист1!$A$2:$A$4</c:f>
              <c:numCache>
                <c:formatCode>General</c:formatCode>
                <c:ptCount val="3"/>
                <c:pt idx="0">
                  <c:v>2019</c:v>
                </c:pt>
                <c:pt idx="1">
                  <c:v>2020</c:v>
                </c:pt>
                <c:pt idx="2">
                  <c:v>2021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1137.5</c:v>
                </c:pt>
                <c:pt idx="1">
                  <c:v>721.4</c:v>
                </c:pt>
                <c:pt idx="2">
                  <c:v>749.5</c:v>
                </c:pt>
              </c:numCache>
            </c:numRef>
          </c:val>
        </c:ser>
        <c:shape val="box"/>
        <c:axId val="142200832"/>
        <c:axId val="142202368"/>
        <c:axId val="0"/>
      </c:bar3DChart>
      <c:catAx>
        <c:axId val="1422008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42202368"/>
        <c:crosses val="autoZero"/>
        <c:auto val="1"/>
        <c:lblAlgn val="ctr"/>
        <c:lblOffset val="100"/>
      </c:catAx>
      <c:valAx>
        <c:axId val="14220236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422008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600" b="0">
                <a:solidFill>
                  <a:srgbClr val="002060"/>
                </a:solidFill>
              </a:defRPr>
            </a:pPr>
            <a:r>
              <a:rPr lang="ru-RU" sz="1600" b="0" i="0" baseline="0" dirty="0" smtClean="0">
                <a:solidFill>
                  <a:srgbClr val="002060"/>
                </a:solidFill>
              </a:rPr>
              <a:t>Площадь МКД, тыс. кв.м</a:t>
            </a:r>
            <a:endParaRPr lang="ru-RU" sz="1600" b="0" dirty="0">
              <a:solidFill>
                <a:srgbClr val="002060"/>
              </a:solidFill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7.2599573490813904E-2"/>
          <c:y val="5.4784940944882732E-2"/>
          <c:w val="0.62681315616797961"/>
          <c:h val="0.86886761811023661"/>
        </c:manualLayout>
      </c:layout>
      <c:pie3DChart>
        <c:varyColors val="1"/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989116949968539"/>
          <c:y val="0.2136257381889764"/>
          <c:w val="0.28807447320668583"/>
          <c:h val="0.38868602362205296"/>
        </c:manualLayout>
      </c:layout>
      <c:txPr>
        <a:bodyPr/>
        <a:lstStyle/>
        <a:p>
          <a:pPr>
            <a:defRPr sz="1200">
              <a:solidFill>
                <a:srgbClr val="2B51F5"/>
              </a:solidFill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Лист1!$A$2:$A$4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1160</c:v>
                </c:pt>
                <c:pt idx="1">
                  <c:v>1125</c:v>
                </c:pt>
                <c:pt idx="2">
                  <c:v>1222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C18-4145-B0BA-6730602F8F71}"/>
            </c:ext>
          </c:extLst>
        </c:ser>
        <c:shape val="box"/>
        <c:axId val="143895936"/>
        <c:axId val="143905920"/>
        <c:axId val="0"/>
      </c:bar3DChart>
      <c:catAx>
        <c:axId val="14389593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905920"/>
        <c:crosses val="autoZero"/>
        <c:auto val="1"/>
        <c:lblAlgn val="ctr"/>
        <c:lblOffset val="100"/>
      </c:catAx>
      <c:valAx>
        <c:axId val="1439059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895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Лист1!$A$2:$A$5</c:f>
              <c:strCache>
                <c:ptCount val="2"/>
                <c:pt idx="0">
                  <c:v>Под опекой</c:v>
                </c:pt>
                <c:pt idx="1">
                  <c:v>В приемных семьях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0.66000000000000225</c:v>
                </c:pt>
                <c:pt idx="1">
                  <c:v>0.34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2.9166666666666667E-2"/>
          <c:y val="5.9375000000000004E-2"/>
          <c:w val="0.69452608267716531"/>
          <c:h val="0.931250000000000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cat>
            <c:strRef>
              <c:f>Лист1!$A$2:$A$4</c:f>
              <c:strCache>
                <c:ptCount val="3"/>
                <c:pt idx="0">
                  <c:v>Под опекой</c:v>
                </c:pt>
                <c:pt idx="1">
                  <c:v>В приемных семьях</c:v>
                </c:pt>
                <c:pt idx="2">
                  <c:v>Учатся в государственных учреждениях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0.57099999999999995</c:v>
                </c:pt>
                <c:pt idx="1">
                  <c:v>0.38100000000000039</c:v>
                </c:pt>
                <c:pt idx="2">
                  <c:v>0.05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2669436841473345"/>
          <c:y val="0.20339571823325117"/>
          <c:w val="0.26261658356703382"/>
          <c:h val="0.59320834505817566"/>
        </c:manualLayout>
      </c:layout>
      <c:txPr>
        <a:bodyPr/>
        <a:lstStyle/>
        <a:p>
          <a:pPr>
            <a:defRPr b="1">
              <a:solidFill>
                <a:srgbClr val="00206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2-4305-B634-8FEC31BAB9E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2-4305-B634-8FEC31BAB9E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2-4305-B634-8FEC31BAB9E8}"/>
            </c:ext>
          </c:extLst>
        </c:ser>
        <c:axId val="143186176"/>
        <c:axId val="143192064"/>
      </c:barChart>
      <c:catAx>
        <c:axId val="143186176"/>
        <c:scaling>
          <c:orientation val="minMax"/>
        </c:scaling>
        <c:axPos val="b"/>
        <c:numFmt formatCode="General" sourceLinked="0"/>
        <c:tickLblPos val="nextTo"/>
        <c:crossAx val="143192064"/>
        <c:crosses val="autoZero"/>
        <c:auto val="1"/>
        <c:lblAlgn val="ctr"/>
        <c:lblOffset val="100"/>
      </c:catAx>
      <c:valAx>
        <c:axId val="143192064"/>
        <c:scaling>
          <c:orientation val="minMax"/>
        </c:scaling>
        <c:axPos val="l"/>
        <c:majorGridlines/>
        <c:numFmt formatCode="General" sourceLinked="1"/>
        <c:tickLblPos val="nextTo"/>
        <c:crossAx val="14318617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2020</c:v>
                </c:pt>
              </c:strCache>
            </c:strRef>
          </c:tx>
          <c:spPr>
            <a:solidFill>
              <a:srgbClr val="0000FF"/>
            </a:solidFill>
          </c:spPr>
          <c:dLbls>
            <c:dLbl>
              <c:idx val="0"/>
              <c:layout>
                <c:manualLayout>
                  <c:x val="-9.5334752595057463E-3"/>
                  <c:y val="-4.5810205792429989E-3"/>
                </c:manualLayout>
              </c:layout>
              <c:showVal val="1"/>
            </c:dLbl>
            <c:dLbl>
              <c:idx val="3"/>
              <c:layout>
                <c:manualLayout>
                  <c:x val="-1.5889125432509558E-3"/>
                  <c:y val="-6.8715308688644975E-3"/>
                </c:manualLayout>
              </c:layout>
              <c:showVal val="1"/>
            </c:dLbl>
            <c:dLbl>
              <c:idx val="4"/>
              <c:layout>
                <c:manualLayout>
                  <c:x val="1.5889125432509558E-3"/>
                  <c:y val="4.5810205792429989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природными ресурсами</c:v>
                </c:pt>
                <c:pt idx="2">
                  <c:v>Доходы от платных услуг</c:v>
                </c:pt>
                <c:pt idx="3">
                  <c:v>Доходы от продажи матер. и немат. активов</c:v>
                </c:pt>
                <c:pt idx="4">
                  <c:v>Штрафы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13.8</c:v>
                </c:pt>
                <c:pt idx="1">
                  <c:v>0.2</c:v>
                </c:pt>
                <c:pt idx="2">
                  <c:v>0.30000000000000032</c:v>
                </c:pt>
                <c:pt idx="3">
                  <c:v>0.60000000000000064</c:v>
                </c:pt>
                <c:pt idx="4">
                  <c:v>1.6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2021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4.7667376297528524E-3"/>
                  <c:y val="-2.2905102896215085E-2"/>
                </c:manualLayout>
              </c:layout>
              <c:showVal val="1"/>
            </c:dLbl>
            <c:dLbl>
              <c:idx val="3"/>
              <c:layout>
                <c:manualLayout>
                  <c:x val="1.5889125432509558E-3"/>
                  <c:y val="-1.8324082316971923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Лист1!$A$2:$A$6</c:f>
              <c:strCache>
                <c:ptCount val="5"/>
                <c:pt idx="0">
                  <c:v>Доходы от использования имущества</c:v>
                </c:pt>
                <c:pt idx="1">
                  <c:v>Платежи при использовании природными ресурсами</c:v>
                </c:pt>
                <c:pt idx="2">
                  <c:v>Доходы от платных услуг</c:v>
                </c:pt>
                <c:pt idx="3">
                  <c:v>Доходы от продажи матер. и немат. активов</c:v>
                </c:pt>
                <c:pt idx="4">
                  <c:v>Штрафы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12.5</c:v>
                </c:pt>
                <c:pt idx="1">
                  <c:v>0.8</c:v>
                </c:pt>
                <c:pt idx="2">
                  <c:v>0.2</c:v>
                </c:pt>
                <c:pt idx="3">
                  <c:v>3.7</c:v>
                </c:pt>
                <c:pt idx="4">
                  <c:v>1.7</c:v>
                </c:pt>
              </c:numCache>
            </c:numRef>
          </c:val>
        </c:ser>
        <c:axId val="99099392"/>
        <c:axId val="99100928"/>
      </c:barChart>
      <c:catAx>
        <c:axId val="9909939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99100928"/>
        <c:crosses val="autoZero"/>
        <c:auto val="1"/>
        <c:lblAlgn val="ctr"/>
        <c:lblOffset val="100"/>
      </c:catAx>
      <c:valAx>
        <c:axId val="9910092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400" b="1">
                <a:solidFill>
                  <a:srgbClr val="002060"/>
                </a:solidFill>
              </a:defRPr>
            </a:pPr>
            <a:endParaRPr lang="ru-RU"/>
          </a:p>
        </c:txPr>
        <c:crossAx val="9909939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91-46CD-80B0-0A1963AA66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91-46CD-80B0-0A1963AA662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991-46CD-80B0-0A1963AA662D}"/>
            </c:ext>
          </c:extLst>
        </c:ser>
        <c:axId val="143468032"/>
        <c:axId val="143469568"/>
      </c:barChart>
      <c:catAx>
        <c:axId val="143468032"/>
        <c:scaling>
          <c:orientation val="minMax"/>
        </c:scaling>
        <c:axPos val="b"/>
        <c:numFmt formatCode="General" sourceLinked="0"/>
        <c:tickLblPos val="nextTo"/>
        <c:crossAx val="143469568"/>
        <c:crosses val="autoZero"/>
        <c:auto val="1"/>
        <c:lblAlgn val="ctr"/>
        <c:lblOffset val="100"/>
      </c:catAx>
      <c:valAx>
        <c:axId val="143469568"/>
        <c:scaling>
          <c:orientation val="minMax"/>
        </c:scaling>
        <c:axPos val="l"/>
        <c:majorGridlines/>
        <c:numFmt formatCode="General" sourceLinked="1"/>
        <c:tickLblPos val="nextTo"/>
        <c:crossAx val="14346803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91-46CD-80B0-0A1963AA662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91-46CD-80B0-0A1963AA662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991-46CD-80B0-0A1963AA662D}"/>
            </c:ext>
          </c:extLst>
        </c:ser>
        <c:axId val="143778176"/>
        <c:axId val="143779712"/>
      </c:barChart>
      <c:catAx>
        <c:axId val="143778176"/>
        <c:scaling>
          <c:orientation val="minMax"/>
        </c:scaling>
        <c:axPos val="b"/>
        <c:numFmt formatCode="General" sourceLinked="0"/>
        <c:tickLblPos val="nextTo"/>
        <c:crossAx val="143779712"/>
        <c:crosses val="autoZero"/>
        <c:auto val="1"/>
        <c:lblAlgn val="ctr"/>
        <c:lblOffset val="100"/>
      </c:catAx>
      <c:valAx>
        <c:axId val="143779712"/>
        <c:scaling>
          <c:orientation val="minMax"/>
        </c:scaling>
        <c:axPos val="l"/>
        <c:majorGridlines/>
        <c:numFmt formatCode="General" sourceLinked="1"/>
        <c:tickLblPos val="nextTo"/>
        <c:crossAx val="14377817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2-4305-B634-8FEC31BAB9E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2-4305-B634-8FEC31BAB9E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2-4305-B634-8FEC31BAB9E8}"/>
            </c:ext>
          </c:extLst>
        </c:ser>
        <c:axId val="144017664"/>
        <c:axId val="144031744"/>
      </c:barChart>
      <c:catAx>
        <c:axId val="144017664"/>
        <c:scaling>
          <c:orientation val="minMax"/>
        </c:scaling>
        <c:axPos val="b"/>
        <c:numFmt formatCode="General" sourceLinked="0"/>
        <c:tickLblPos val="nextTo"/>
        <c:crossAx val="144031744"/>
        <c:crosses val="autoZero"/>
        <c:auto val="1"/>
        <c:lblAlgn val="ctr"/>
        <c:lblOffset val="100"/>
      </c:catAx>
      <c:valAx>
        <c:axId val="144031744"/>
        <c:scaling>
          <c:orientation val="minMax"/>
        </c:scaling>
        <c:axPos val="l"/>
        <c:majorGridlines/>
        <c:numFmt formatCode="General" sourceLinked="1"/>
        <c:tickLblPos val="nextTo"/>
        <c:crossAx val="14401766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vert="horz"/>
          <a:lstStyle/>
          <a:p>
            <a:pPr>
              <a:defRPr/>
            </a:pPr>
            <a:r>
              <a:rPr lang="ru-RU" dirty="0"/>
              <a:t>Количество присвоенных знаков </a:t>
            </a:r>
            <a:r>
              <a:rPr lang="ru-RU" dirty="0" smtClean="0"/>
              <a:t>ВФСК </a:t>
            </a:r>
            <a:r>
              <a:rPr lang="ru-RU" dirty="0"/>
              <a:t>ГТО</a:t>
            </a:r>
          </a:p>
        </c:rich>
      </c:tx>
      <c:layout>
        <c:manualLayout>
          <c:xMode val="edge"/>
          <c:yMode val="edge"/>
          <c:x val="0.22827724885558856"/>
          <c:y val="2.5985254791819182E-2"/>
        </c:manualLayout>
      </c:layout>
    </c:title>
    <c:view3D>
      <c:depthPercent val="100"/>
      <c:rAngAx val="1"/>
    </c:view3D>
    <c:plotArea>
      <c:layout/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золото</c:v>
                </c:pt>
              </c:strCache>
            </c:strRef>
          </c:tx>
          <c:dLbls>
            <c:txPr>
              <a:bodyPr rot="0" vert="horz"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1">
                  <c:v>65</c:v>
                </c:pt>
                <c:pt idx="2">
                  <c:v>348</c:v>
                </c:pt>
                <c:pt idx="3">
                  <c:v>198</c:v>
                </c:pt>
                <c:pt idx="4">
                  <c:v>207</c:v>
                </c:pt>
                <c:pt idx="5">
                  <c:v>110</c:v>
                </c:pt>
                <c:pt idx="6">
                  <c:v>172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серебро</c:v>
                </c:pt>
              </c:strCache>
            </c:strRef>
          </c:tx>
          <c:dLbls>
            <c:txPr>
              <a:bodyPr rot="0" vert="horz"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Лист1!$C$2:$C$8</c:f>
              <c:numCache>
                <c:formatCode>General</c:formatCode>
                <c:ptCount val="7"/>
                <c:pt idx="1">
                  <c:v>7</c:v>
                </c:pt>
                <c:pt idx="2">
                  <c:v>130</c:v>
                </c:pt>
                <c:pt idx="3">
                  <c:v>265</c:v>
                </c:pt>
                <c:pt idx="4">
                  <c:v>315</c:v>
                </c:pt>
                <c:pt idx="5">
                  <c:v>113</c:v>
                </c:pt>
                <c:pt idx="6">
                  <c:v>302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бронза</c:v>
                </c:pt>
              </c:strCache>
            </c:strRef>
          </c:tx>
          <c:dLbls>
            <c:dLbl>
              <c:idx val="1"/>
              <c:layout>
                <c:manualLayout>
                  <c:x val="1.1957240155990201E-2"/>
                  <c:y val="0"/>
                </c:manualLayout>
              </c:layout>
              <c:showVal val="1"/>
            </c:dLbl>
            <c:txPr>
              <a:bodyPr rot="0" vert="horz"/>
              <a:lstStyle/>
              <a:p>
                <a:pPr>
                  <a:defRPr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Лист1!$D$2:$D$8</c:f>
              <c:numCache>
                <c:formatCode>General</c:formatCode>
                <c:ptCount val="7"/>
                <c:pt idx="1">
                  <c:v>1</c:v>
                </c:pt>
                <c:pt idx="2">
                  <c:v>49</c:v>
                </c:pt>
                <c:pt idx="3">
                  <c:v>149</c:v>
                </c:pt>
                <c:pt idx="4">
                  <c:v>360</c:v>
                </c:pt>
                <c:pt idx="5">
                  <c:v>156</c:v>
                </c:pt>
                <c:pt idx="6">
                  <c:v>514</c:v>
                </c:pt>
              </c:numCache>
            </c:numRef>
          </c:val>
        </c:ser>
        <c:dLbls>
          <c:showVal val="1"/>
        </c:dLbls>
        <c:gapWidth val="79"/>
        <c:shape val="box"/>
        <c:axId val="150703104"/>
        <c:axId val="150717184"/>
        <c:axId val="0"/>
      </c:bar3DChart>
      <c:catAx>
        <c:axId val="15070310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 rot="-60000000" vert="horz"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50717184"/>
        <c:crosses val="autoZero"/>
        <c:auto val="1"/>
        <c:lblAlgn val="ctr"/>
        <c:lblOffset val="100"/>
      </c:catAx>
      <c:valAx>
        <c:axId val="150717184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507031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6.5528735978488309E-2"/>
          <c:y val="0.13727802510818618"/>
          <c:w val="0.77230578429138763"/>
          <c:h val="8.5992238970972704E-2"/>
        </c:manualLayout>
      </c:layout>
      <c:txPr>
        <a:bodyPr rot="0" vert="horz"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7.2375759581252627E-2"/>
          <c:y val="3.3951818580157764E-2"/>
          <c:w val="0.7857368690211175"/>
          <c:h val="0.7549432942615399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99CCFF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Аренда имущества</c:v>
                </c:pt>
                <c:pt idx="1">
                  <c:v>Приватизация муниципального имущества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2.1</c:v>
                </c:pt>
                <c:pt idx="1">
                  <c:v>0.36000000000000032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7A2-409B-8B0E-EB26762403C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5.7307021238192958E-3"/>
                  <c:y val="-5.0959728171982273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2060"/>
                        </a:solidFill>
                      </a:rPr>
                      <a:t>1,5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312-4EFC-ACD6-DB56F52F12B6}"/>
                </c:ext>
              </c:extLst>
            </c:dLbl>
            <c:dLbl>
              <c:idx val="1"/>
              <c:layout>
                <c:manualLayout>
                  <c:x val="3.8204680825461141E-3"/>
                  <c:y val="-1.783590486019379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rgbClr val="002060"/>
                        </a:solidFill>
                      </a:rPr>
                      <a:t>0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c:rich>
              </c:tx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Аренда имущества</c:v>
                </c:pt>
                <c:pt idx="1">
                  <c:v>Приватизация муниципального имущества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1.5</c:v>
                </c:pt>
                <c:pt idx="1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7A2-409B-8B0E-EB26762403C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C00000"/>
            </a:solidFill>
          </c:spPr>
          <c:cat>
            <c:strRef>
              <c:f>Лист1!$A$2:$A$3</c:f>
              <c:strCache>
                <c:ptCount val="2"/>
                <c:pt idx="0">
                  <c:v>Аренда имущества</c:v>
                </c:pt>
                <c:pt idx="1">
                  <c:v>Приватизация муниципального имущества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2.2999999999999998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312-4EFC-ACD6-DB56F52F12B6}"/>
            </c:ext>
          </c:extLst>
        </c:ser>
        <c:axId val="99121408"/>
        <c:axId val="99135488"/>
      </c:barChart>
      <c:catAx>
        <c:axId val="9912140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99135488"/>
        <c:crosses val="autoZero"/>
        <c:auto val="1"/>
        <c:lblAlgn val="ctr"/>
        <c:lblOffset val="100"/>
      </c:catAx>
      <c:valAx>
        <c:axId val="9913548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 b="1">
                <a:solidFill>
                  <a:srgbClr val="002060"/>
                </a:solidFill>
              </a:defRPr>
            </a:pPr>
            <a:endParaRPr lang="ru-RU"/>
          </a:p>
        </c:txPr>
        <c:crossAx val="99121408"/>
        <c:crosses val="autoZero"/>
        <c:crossBetween val="between"/>
      </c:valAx>
      <c:spPr>
        <a:solidFill>
          <a:schemeClr val="accent1">
            <a:lumMod val="20000"/>
            <a:lumOff val="80000"/>
          </a:schemeClr>
        </a:solidFill>
      </c:spPr>
    </c:plotArea>
    <c:legend>
      <c:legendPos val="r"/>
      <c:layout/>
      <c:txPr>
        <a:bodyPr/>
        <a:lstStyle/>
        <a:p>
          <a:pPr>
            <a:defRPr>
              <a:solidFill>
                <a:srgbClr val="002060"/>
              </a:solidFill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view3D>
      <c:rotY val="0"/>
      <c:perspective val="30"/>
    </c:view3D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1.7782479297172424E-3"/>
                  <c:y val="0.1121836774158361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5CB-4FDC-B5D0-F5220F90BCF5}"/>
                </c:ext>
              </c:extLst>
            </c:dLbl>
            <c:dLbl>
              <c:idx val="1"/>
              <c:layout>
                <c:manualLayout>
                  <c:x val="-1.6465852084811257E-3"/>
                  <c:y val="0.12792625764620141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5CB-4FDC-B5D0-F5220F90BCF5}"/>
                </c:ext>
              </c:extLst>
            </c:dLbl>
            <c:dLbl>
              <c:idx val="2"/>
              <c:layout>
                <c:manualLayout>
                  <c:x val="8.4957173561913072E-3"/>
                  <c:y val="0.10857915770719002"/>
                </c:manualLayout>
              </c:layout>
              <c:spPr/>
              <c:txPr>
                <a:bodyPr/>
                <a:lstStyle/>
                <a:p>
                  <a:pPr>
                    <a:defRPr sz="2000" b="1">
                      <a:solidFill>
                        <a:srgbClr val="C00000"/>
                      </a:solidFill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5CB-4FDC-B5D0-F5220F90BCF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факт 2020 года</c:v>
                </c:pt>
                <c:pt idx="1">
                  <c:v>план 2021 года</c:v>
                </c:pt>
                <c:pt idx="2">
                  <c:v>факт 2021 года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613.1</c:v>
                </c:pt>
                <c:pt idx="1">
                  <c:v>1075.5</c:v>
                </c:pt>
                <c:pt idx="2">
                  <c:v>933.3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5CB-4FDC-B5D0-F5220F90BCF5}"/>
            </c:ext>
          </c:extLst>
        </c:ser>
        <c:shape val="box"/>
        <c:axId val="100363648"/>
        <c:axId val="100377728"/>
        <c:axId val="96719296"/>
      </c:bar3DChart>
      <c:catAx>
        <c:axId val="100363648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00377728"/>
        <c:crosses val="autoZero"/>
        <c:auto val="1"/>
        <c:lblAlgn val="ctr"/>
        <c:lblOffset val="100"/>
      </c:catAx>
      <c:valAx>
        <c:axId val="10037772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00363648"/>
        <c:crosses val="autoZero"/>
        <c:crossBetween val="between"/>
      </c:valAx>
      <c:serAx>
        <c:axId val="96719296"/>
        <c:scaling>
          <c:orientation val="minMax"/>
        </c:scaling>
        <c:delete val="1"/>
        <c:axPos val="b"/>
        <c:tickLblPos val="none"/>
        <c:crossAx val="100377728"/>
        <c:crosses val="autoZero"/>
      </c:ser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3682"/>
        </c:manualLayout>
      </c:layout>
      <c:bar3DChart>
        <c:barDir val="col"/>
        <c:grouping val="clustered"/>
        <c:gapWidth val="75"/>
        <c:shape val="box"/>
        <c:axId val="100414592"/>
        <c:axId val="100416128"/>
        <c:axId val="0"/>
      </c:bar3DChart>
      <c:catAx>
        <c:axId val="10041459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100416128"/>
        <c:crosses val="autoZero"/>
        <c:auto val="1"/>
        <c:lblAlgn val="ctr"/>
        <c:lblOffset val="100"/>
      </c:catAx>
      <c:valAx>
        <c:axId val="100416128"/>
        <c:scaling>
          <c:orientation val="minMax"/>
        </c:scaling>
        <c:axPos val="l"/>
        <c:numFmt formatCode="0.0" sourceLinked="1"/>
        <c:majorTickMark val="none"/>
        <c:tickLblPos val="nextTo"/>
        <c:txPr>
          <a:bodyPr/>
          <a:lstStyle/>
          <a:p>
            <a:pPr>
              <a:defRPr>
                <a:solidFill>
                  <a:srgbClr val="000099"/>
                </a:solidFill>
              </a:defRPr>
            </a:pPr>
            <a:endParaRPr lang="ru-RU"/>
          </a:p>
        </c:txPr>
        <c:crossAx val="100414592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9.9274638676510693E-2"/>
          <c:y val="2.4375436272280008E-2"/>
          <c:w val="0.8658420844653627"/>
          <c:h val="0.879660121621706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F7-4809-B490-E2A166C9B93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привлеченные средства</c:v>
                </c:pt>
              </c:strCache>
            </c:strRef>
          </c:tx>
          <c:spPr>
            <a:solidFill>
              <a:srgbClr val="3399FF"/>
            </a:solidFill>
          </c:spPr>
          <c:dLbls>
            <c:dLbl>
              <c:idx val="0"/>
              <c:layout>
                <c:manualLayout>
                  <c:x val="0.50422838118996616"/>
                  <c:y val="-0.37739412601954203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002060"/>
                        </a:solidFill>
                      </a:rPr>
                      <a:t>38446,1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3F7-4809-B490-E2A166C9B934}"/>
                </c:ext>
              </c:extLst>
            </c:dLbl>
            <c:dLbl>
              <c:idx val="2"/>
              <c:layout>
                <c:manualLayout>
                  <c:x val="-0.13721881280867781"/>
                  <c:y val="-0.36769604215883772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002060"/>
                        </a:solidFill>
                      </a:rPr>
                      <a:t>34536,2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0.45374472280857675"/>
                  <c:y val="-0.36342738647487965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002060"/>
                        </a:solidFill>
                      </a:rPr>
                      <a:t>32592,1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4"/>
              <c:layout>
                <c:manualLayout>
                  <c:x val="-0.12211884916827416"/>
                  <c:y val="-0.39918704001442334"/>
                </c:manualLayout>
              </c:layout>
              <c:tx>
                <c:rich>
                  <a:bodyPr/>
                  <a:lstStyle/>
                  <a:p>
                    <a:r>
                      <a:rPr lang="ru-RU" sz="1400" b="1" dirty="0" smtClean="0">
                        <a:solidFill>
                          <a:srgbClr val="002060"/>
                        </a:solidFill>
                      </a:rPr>
                      <a:t>32370,7</a:t>
                    </a:r>
                    <a:endParaRPr lang="en-US" sz="1400" dirty="0"/>
                  </a:p>
                </c:rich>
              </c:tx>
              <c:showVal val="1"/>
            </c:dLbl>
            <c:dLbl>
              <c:idx val="5"/>
              <c:layout>
                <c:manualLayout>
                  <c:x val="2.2046161537606992E-2"/>
                  <c:y val="-0.40930986703783939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535-41A8-BDF9-C9328E68AD2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32592.1</c:v>
                </c:pt>
                <c:pt idx="1">
                  <c:v>34536.199999999997</c:v>
                </c:pt>
                <c:pt idx="2">
                  <c:v>36451.1</c:v>
                </c:pt>
                <c:pt idx="3">
                  <c:v>38446.1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F7-4809-B490-E2A166C9B934}"/>
            </c:ext>
          </c:extLst>
        </c:ser>
        <c:gapWidth val="75"/>
        <c:shape val="box"/>
        <c:axId val="100463360"/>
        <c:axId val="100464896"/>
        <c:axId val="0"/>
      </c:bar3DChart>
      <c:catAx>
        <c:axId val="10046336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00464896"/>
        <c:crosses val="autoZero"/>
        <c:lblAlgn val="ctr"/>
        <c:lblOffset val="100"/>
      </c:catAx>
      <c:valAx>
        <c:axId val="10046489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sz="1200" b="1">
                <a:solidFill>
                  <a:srgbClr val="000099"/>
                </a:solidFill>
              </a:defRPr>
            </a:pPr>
            <a:endParaRPr lang="ru-RU"/>
          </a:p>
        </c:txPr>
        <c:crossAx val="100463360"/>
        <c:crosses val="autoZero"/>
        <c:crossBetween val="between"/>
      </c:valAx>
      <c:spPr>
        <a:noFill/>
        <a:ln w="25353">
          <a:noFill/>
        </a:ln>
      </c:spPr>
    </c:plotArea>
    <c:plotVisOnly val="1"/>
    <c:dispBlanksAs val="gap"/>
  </c:chart>
  <c:txPr>
    <a:bodyPr/>
    <a:lstStyle/>
    <a:p>
      <a:pPr>
        <a:defRPr sz="1797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view3D>
      <c:depthPercent val="100"/>
      <c:perspective val="30"/>
    </c:view3D>
    <c:plotArea>
      <c:layout>
        <c:manualLayout>
          <c:layoutTarget val="inner"/>
          <c:xMode val="edge"/>
          <c:yMode val="edge"/>
          <c:x val="7.6250456571722663E-2"/>
          <c:y val="9.0191827547677267E-2"/>
          <c:w val="0.91322885846644364"/>
          <c:h val="0.84171535040453727"/>
        </c:manualLayout>
      </c:layout>
      <c:bar3DChart>
        <c:barDir val="col"/>
        <c:grouping val="clustered"/>
        <c:gapWidth val="75"/>
        <c:shape val="box"/>
        <c:axId val="134097152"/>
        <c:axId val="134135808"/>
        <c:axId val="0"/>
      </c:bar3DChart>
      <c:catAx>
        <c:axId val="134097152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34135808"/>
        <c:crosses val="autoZero"/>
        <c:auto val="1"/>
        <c:lblAlgn val="ctr"/>
        <c:lblOffset val="100"/>
      </c:catAx>
      <c:valAx>
        <c:axId val="134135808"/>
        <c:scaling>
          <c:orientation val="minMax"/>
        </c:scaling>
        <c:axPos val="l"/>
        <c:majorGridlines/>
        <c:numFmt formatCode="0.0" sourceLinked="1"/>
        <c:majorTickMark val="none"/>
        <c:tickLblPos val="nextTo"/>
        <c:txPr>
          <a:bodyPr/>
          <a:lstStyle/>
          <a:p>
            <a:pPr>
              <a:defRPr sz="1200">
                <a:solidFill>
                  <a:srgbClr val="000099"/>
                </a:solidFill>
              </a:defRPr>
            </a:pPr>
            <a:endParaRPr lang="ru-RU"/>
          </a:p>
        </c:txPr>
        <c:crossAx val="134097152"/>
        <c:crosses val="autoZero"/>
        <c:crossBetween val="between"/>
      </c:valAx>
      <c:spPr>
        <a:noFill/>
        <a:ln w="16713">
          <a:noFill/>
        </a:ln>
      </c:spPr>
    </c:plotArea>
    <c:plotVisOnly val="1"/>
    <c:dispBlanksAs val="gap"/>
  </c:chart>
  <c:txPr>
    <a:bodyPr/>
    <a:lstStyle/>
    <a:p>
      <a:pPr>
        <a:defRPr sz="1184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depthPercent val="100"/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649938727346793"/>
          <c:y val="3.6902261755862253E-2"/>
          <c:w val="0.83500612726532053"/>
          <c:h val="0.8404104626672684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3399FF"/>
            </a:solidFill>
          </c:spPr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1.02</c:v>
                </c:pt>
                <c:pt idx="1">
                  <c:v>0.78</c:v>
                </c:pt>
                <c:pt idx="2">
                  <c:v>1.8</c:v>
                </c:pt>
                <c:pt idx="3">
                  <c:v>0.7600000000000009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1BA-47FF-B2EA-1948F509446F}"/>
            </c:ext>
          </c:extLst>
        </c:ser>
        <c:shape val="box"/>
        <c:axId val="134365184"/>
        <c:axId val="134366720"/>
        <c:axId val="0"/>
      </c:bar3DChart>
      <c:catAx>
        <c:axId val="1343651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>
                <a:solidFill>
                  <a:srgbClr val="002060"/>
                </a:solidFill>
              </a:defRPr>
            </a:pPr>
            <a:endParaRPr lang="ru-RU"/>
          </a:p>
        </c:txPr>
        <c:crossAx val="134366720"/>
        <c:crosses val="autoZero"/>
        <c:auto val="1"/>
        <c:lblAlgn val="ctr"/>
        <c:lblOffset val="100"/>
      </c:catAx>
      <c:valAx>
        <c:axId val="134366720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200">
                <a:solidFill>
                  <a:srgbClr val="002060"/>
                </a:solidFill>
              </a:defRPr>
            </a:pPr>
            <a:endParaRPr lang="ru-RU"/>
          </a:p>
        </c:txPr>
        <c:crossAx val="1343651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8.emf"/><Relationship Id="rId1" Type="http://schemas.openxmlformats.org/officeDocument/2006/relationships/image" Target="../media/image6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0.32849</cdr:x>
      <cdr:y>0.26321</cdr:y>
    </cdr:from>
    <cdr:to>
      <cdr:x>0.39347</cdr:x>
      <cdr:y>0.321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83904" y="1311920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0.31765</cdr:x>
      <cdr:y>0.21987</cdr:y>
    </cdr:from>
    <cdr:to>
      <cdr:x>0.41513</cdr:x>
      <cdr:y>0.27766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111896" y="1095896"/>
          <a:ext cx="648087" cy="2880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rgbClr val="002060"/>
              </a:solidFill>
            </a:rPr>
            <a:t>2,3</a:t>
          </a:r>
          <a:endParaRPr lang="ru-RU" sz="18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0.69674</cdr:x>
      <cdr:y>0.06095</cdr:y>
    </cdr:from>
    <cdr:to>
      <cdr:x>0.79421</cdr:x>
      <cdr:y>0.13318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632176" y="303808"/>
          <a:ext cx="648019" cy="3600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800" b="1" dirty="0">
            <a:solidFill>
              <a:srgbClr val="002060"/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0.60177</cdr:x>
      <cdr:y>0</cdr:y>
    </cdr:from>
    <cdr:to>
      <cdr:x>0.95575</cdr:x>
      <cdr:y>0.40341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896544" y="0"/>
          <a:ext cx="2880320" cy="12961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0.25276</cdr:x>
      <cdr:y>0.88737</cdr:y>
    </cdr:from>
    <cdr:to>
      <cdr:x>0.70359</cdr:x>
      <cdr:y>0.92522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20513" y="5065073"/>
          <a:ext cx="3960530" cy="216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b="1" dirty="0" smtClean="0">
              <a:solidFill>
                <a:srgbClr val="002060"/>
              </a:solidFill>
            </a:rPr>
            <a:t>  </a:t>
          </a:r>
          <a:r>
            <a:rPr lang="ru-RU" sz="1100" b="1" dirty="0" smtClean="0">
              <a:solidFill>
                <a:srgbClr val="C00000"/>
              </a:solidFill>
            </a:rPr>
            <a:t>         110,2%            105,9%            105,5%                105,5%</a:t>
          </a:r>
          <a:endParaRPr lang="ru-RU" sz="11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0.82452</cdr:x>
      <cdr:y>0.08388</cdr:y>
    </cdr:from>
    <cdr:to>
      <cdr:x>0.93928</cdr:x>
      <cdr:y>0.13434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243403" y="478791"/>
          <a:ext cx="100811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dirty="0">
            <a:solidFill>
              <a:srgbClr val="00206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0.55664</cdr:x>
      <cdr:y>0.07726</cdr:y>
    </cdr:from>
    <cdr:to>
      <cdr:x>0.68065</cdr:x>
      <cdr:y>0.15273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527252" y="294872"/>
          <a:ext cx="785818" cy="288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002060"/>
              </a:solidFill>
            </a:rPr>
            <a:t>36451,1</a:t>
          </a:r>
          <a:endParaRPr lang="ru-RU" sz="1400" b="1" dirty="0">
            <a:solidFill>
              <a:srgbClr val="00206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0.0512</cdr:x>
      <cdr:y>0.05619</cdr:y>
    </cdr:from>
    <cdr:to>
      <cdr:x>0.50991</cdr:x>
      <cdr:y>0.13096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49797" y="320711"/>
          <a:ext cx="4029757" cy="426787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0.56759</cdr:x>
      <cdr:y>0.28326</cdr:y>
    </cdr:from>
    <cdr:to>
      <cdr:x>0.97743</cdr:x>
      <cdr:y>0.43465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986301" y="1616855"/>
          <a:ext cx="3600400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rgbClr val="002060"/>
              </a:solidFill>
            </a:rPr>
            <a:t>Численность зарегистрированных граждан (город и район), чел.</a:t>
          </a:r>
          <a:endParaRPr lang="ru-RU" sz="1600" dirty="0">
            <a:solidFill>
              <a:srgbClr val="00206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0.22</cdr:x>
      <cdr:y>0.20833</cdr:y>
    </cdr:from>
    <cdr:to>
      <cdr:x>0.36893</cdr:x>
      <cdr:y>0.29167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92088" y="720080"/>
          <a:ext cx="536208" cy="288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0.78788</cdr:x>
      <cdr:y>0.41935</cdr:y>
    </cdr:from>
    <cdr:to>
      <cdr:x>0.95809</cdr:x>
      <cdr:y>0.50268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744416" y="1872208"/>
          <a:ext cx="808928" cy="372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0,76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0.89362</cdr:x>
      <cdr:y>0.14583</cdr:y>
    </cdr:from>
    <cdr:to>
      <cdr:x>1</cdr:x>
      <cdr:y>0.29167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24336" y="504056"/>
          <a:ext cx="36004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</cdr:x>
      <cdr:y>0.0625</cdr:y>
    </cdr:from>
    <cdr:to>
      <cdr:x>0.47021</cdr:x>
      <cdr:y>0.14584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080120" y="216024"/>
          <a:ext cx="612824" cy="288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0.25758</cdr:x>
      <cdr:y>0.29032</cdr:y>
    </cdr:from>
    <cdr:to>
      <cdr:x>0.41758</cdr:x>
      <cdr:y>0.39448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224136" y="1296144"/>
          <a:ext cx="760404" cy="4650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1,02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0.42424</cdr:x>
      <cdr:y>0.3871</cdr:y>
    </cdr:from>
    <cdr:to>
      <cdr:x>0.58424</cdr:x>
      <cdr:y>0.47044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016224" y="1728192"/>
          <a:ext cx="760405" cy="372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0,78</a:t>
          </a:r>
          <a:endParaRPr lang="ru-RU" sz="14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0.57576</cdr:x>
      <cdr:y>0</cdr:y>
    </cdr:from>
    <cdr:to>
      <cdr:x>0.74597</cdr:x>
      <cdr:y>0.08334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736304" y="0"/>
          <a:ext cx="808928" cy="372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       1,8</a:t>
          </a:r>
          <a:endParaRPr lang="ru-RU" sz="1400" b="1" dirty="0">
            <a:solidFill>
              <a:srgbClr val="C00000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0.09876</cdr:x>
      <cdr:y>0.01067</cdr:y>
    </cdr:from>
    <cdr:to>
      <cdr:x>0.44658</cdr:x>
      <cdr:y>0.11047</cdr:y>
    </cdr:to>
    <cdr:sp macro="" textlink="">
      <cdr:nvSpPr>
        <cdr:cNvPr id="4" name="TextBox 2"/>
        <cdr:cNvSpPr txBox="1"/>
      </cdr:nvSpPr>
      <cdr:spPr>
        <a:xfrm xmlns:a="http://schemas.openxmlformats.org/drawingml/2006/main">
          <a:off x="899592" y="64170"/>
          <a:ext cx="3168352" cy="60016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kern="10" cap="all" dirty="0" smtClean="0">
              <a:ln w="0"/>
              <a:solidFill>
                <a:srgbClr val="002060"/>
              </a:solidFill>
              <a:effectLst/>
              <a:latin typeface="Arial"/>
              <a:cs typeface="Arial"/>
            </a:rPr>
            <a:t>Предоставление</a:t>
          </a:r>
        </a:p>
        <a:p xmlns:a="http://schemas.openxmlformats.org/drawingml/2006/main">
          <a:pPr algn="ctr"/>
          <a:r>
            <a:rPr lang="ru-RU" b="1" kern="10" cap="all" dirty="0" smtClean="0">
              <a:ln w="0"/>
              <a:solidFill>
                <a:srgbClr val="002060"/>
              </a:solidFill>
              <a:effectLst/>
              <a:latin typeface="Arial"/>
              <a:cs typeface="Arial"/>
            </a:rPr>
            <a:t>жилых помещений и социальные выплаты в 2021 году</a:t>
          </a:r>
        </a:p>
      </cdr:txBody>
    </cdr:sp>
  </cdr:relSizeAnchor>
  <cdr:relSizeAnchor xmlns:cdr="http://schemas.openxmlformats.org/drawingml/2006/chartDrawing">
    <cdr:from>
      <cdr:x>0.10666</cdr:x>
      <cdr:y>0.21424</cdr:y>
    </cdr:from>
    <cdr:to>
      <cdr:x>0.13828</cdr:x>
      <cdr:y>0.27411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971600" y="1288306"/>
          <a:ext cx="288029" cy="36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002060"/>
              </a:solidFill>
            </a:rPr>
            <a:t>1</a:t>
          </a:r>
        </a:p>
      </cdr:txBody>
    </cdr:sp>
  </cdr:relSizeAnchor>
  <cdr:relSizeAnchor xmlns:cdr="http://schemas.openxmlformats.org/drawingml/2006/chartDrawing">
    <cdr:from>
      <cdr:x>0.20152</cdr:x>
      <cdr:y>0.10647</cdr:y>
    </cdr:from>
    <cdr:to>
      <cdr:x>0.24105</cdr:x>
      <cdr:y>0.16634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35696" y="640234"/>
          <a:ext cx="360082" cy="3600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>
              <a:solidFill>
                <a:srgbClr val="002060"/>
              </a:solidFill>
            </a:rPr>
            <a:t>8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0.06122</cdr:x>
      <cdr:y>0.01095</cdr:y>
    </cdr:from>
    <cdr:to>
      <cdr:x>0.95369</cdr:x>
      <cdr:y>0.10953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216024" y="66670"/>
          <a:ext cx="3148954" cy="60016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kern="10" cap="all" dirty="0" smtClean="0">
              <a:ln w="0"/>
              <a:solidFill>
                <a:srgbClr val="002060"/>
              </a:solidFill>
              <a:latin typeface="Arial"/>
              <a:cs typeface="Arial"/>
            </a:rPr>
            <a:t>Планируемое Предоставление</a:t>
          </a:r>
        </a:p>
        <a:p xmlns:a="http://schemas.openxmlformats.org/drawingml/2006/main">
          <a:pPr algn="ctr"/>
          <a:r>
            <a:rPr lang="ru-RU" b="1" kern="10" cap="all" dirty="0" smtClean="0">
              <a:ln w="0"/>
              <a:solidFill>
                <a:srgbClr val="002060"/>
              </a:solidFill>
              <a:latin typeface="Arial"/>
              <a:cs typeface="Arial"/>
            </a:rPr>
            <a:t>жилых помещений и социальные выплаты в 2022 году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0.23077</cdr:x>
      <cdr:y>0.42553</cdr:y>
    </cdr:from>
    <cdr:to>
      <cdr:x>0.38462</cdr:x>
      <cdr:y>0.51064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296144" y="1440160"/>
          <a:ext cx="864096" cy="288038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C00000"/>
              </a:solidFill>
            </a:rPr>
            <a:t>1137,5</a:t>
          </a:r>
          <a:endParaRPr lang="ru-RU" sz="1400" b="1" dirty="0">
            <a:solidFill>
              <a:srgbClr val="C00000"/>
            </a:solidFill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</cdr:x>
      <cdr:y>0.23598</cdr:y>
    </cdr:from>
    <cdr:to>
      <cdr:x>0.1325</cdr:x>
      <cdr:y>0.28441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1080120"/>
          <a:ext cx="1030434" cy="2216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</a:rPr>
            <a:t>38,1 %</a:t>
          </a:r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0.47222</cdr:x>
      <cdr:y>0.80233</cdr:y>
    </cdr:from>
    <cdr:to>
      <cdr:x>0.60113</cdr:x>
      <cdr:y>0.87264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72408" y="3672408"/>
          <a:ext cx="1002516" cy="321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</a:rPr>
            <a:t>57,1%</a:t>
          </a:r>
          <a:endParaRPr lang="ru-RU" sz="20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0.2963</cdr:x>
      <cdr:y>0.09439</cdr:y>
    </cdr:from>
    <cdr:to>
      <cdr:x>0.4288</cdr:x>
      <cdr:y>0.14282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304256" y="432048"/>
          <a:ext cx="1030434" cy="22167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solidFill>
                <a:srgbClr val="002060"/>
              </a:solidFill>
            </a:rPr>
            <a:t>4,8%</a:t>
          </a:r>
          <a:endParaRPr lang="ru-RU" sz="2000" b="1" dirty="0">
            <a:solidFill>
              <a:srgbClr val="00206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71CE9-0601-456D-8F5D-A69CCE630A60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67623-A041-40EB-A880-60073C159DB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70176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23DC7E-5132-4776-B9B0-2B7FE310F3A9}" type="datetimeFigureOut">
              <a:rPr lang="ru-RU" smtClean="0"/>
              <a:pPr/>
              <a:t>17.05.2022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DBA3E-5DA5-4558-A57B-34017B604B0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4091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5113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37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51132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39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617863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DBA3E-5DA5-4558-A57B-34017B604B07}" type="slidenum">
              <a:rPr lang="ru-RU" smtClean="0"/>
              <a:pPr/>
              <a:t>42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36338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D2BF1-334D-48CD-9300-411963449A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450532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C475D-7428-40EE-845E-F543496CF34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796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EFC65-FED2-41CA-831A-71B6D4DDD3E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8199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397-3FEF-43EF-A160-E1763694D38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45041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9F8AA-8680-4519-BC6F-B6F77DCC3C4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40455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74C49-56BE-48BA-9731-68475E0216A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4038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25F5A-FA7B-4A79-A997-8EADB494A12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86322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F7488E-131E-4412-B567-18ECF6983BC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36328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4B370-BB7F-40CD-BFC4-1403C2FF92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76590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4E2-2877-4167-8284-9A5783C0EDD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0273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E81D4-0902-4991-911E-FCE708DB7344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66270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3620E-DB5C-4AF2-B21C-3D17FE1DBB0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29864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chart" Target="../charts/char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chart" Target="../charts/char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3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4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______Microsoft_Office_PowerPoint24.sldx"/><Relationship Id="rId4" Type="http://schemas.openxmlformats.org/officeDocument/2006/relationships/chart" Target="../charts/char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jpeg"/><Relationship Id="rId3" Type="http://schemas.openxmlformats.org/officeDocument/2006/relationships/image" Target="../media/image3.jpeg"/><Relationship Id="rId7" Type="http://schemas.openxmlformats.org/officeDocument/2006/relationships/image" Target="../media/image53.png"/><Relationship Id="rId12" Type="http://schemas.openxmlformats.org/officeDocument/2006/relationships/image" Target="../media/image58.jpeg"/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image" Target="../media/image3.jpeg"/><Relationship Id="rId7" Type="http://schemas.openxmlformats.org/officeDocument/2006/relationships/image" Target="../media/image64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jpeg"/><Relationship Id="rId4" Type="http://schemas.openxmlformats.org/officeDocument/2006/relationships/image" Target="../media/image61.png"/><Relationship Id="rId9" Type="http://schemas.openxmlformats.org/officeDocument/2006/relationships/image" Target="../media/image66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13" Type="http://schemas.openxmlformats.org/officeDocument/2006/relationships/image" Target="../media/image76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71.jpeg"/><Relationship Id="rId12" Type="http://schemas.openxmlformats.org/officeDocument/2006/relationships/package" Target="../embeddings/_________Microsoft_Office_Word2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0.jpeg"/><Relationship Id="rId11" Type="http://schemas.openxmlformats.org/officeDocument/2006/relationships/image" Target="../media/image75.jpe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image" Target="../media/image3.jpeg"/><Relationship Id="rId9" Type="http://schemas.openxmlformats.org/officeDocument/2006/relationships/image" Target="../media/image73.jpeg"/><Relationship Id="rId14" Type="http://schemas.openxmlformats.org/officeDocument/2006/relationships/image" Target="../media/image77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oleObject" Target="../embeddings/oleObject2.bin"/><Relationship Id="rId7" Type="http://schemas.openxmlformats.org/officeDocument/2006/relationships/image" Target="../media/image79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78.jpeg"/><Relationship Id="rId5" Type="http://schemas.openxmlformats.org/officeDocument/2006/relationships/image" Target="../media/image69.jpeg"/><Relationship Id="rId10" Type="http://schemas.openxmlformats.org/officeDocument/2006/relationships/image" Target="../media/image82.jpeg"/><Relationship Id="rId4" Type="http://schemas.openxmlformats.org/officeDocument/2006/relationships/image" Target="../media/image3.jpeg"/><Relationship Id="rId9" Type="http://schemas.openxmlformats.org/officeDocument/2006/relationships/image" Target="../media/image8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8.xml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chart" Target="../charts/chart29.xml"/><Relationship Id="rId7" Type="http://schemas.openxmlformats.org/officeDocument/2006/relationships/image" Target="../media/image8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jpeg"/><Relationship Id="rId5" Type="http://schemas.openxmlformats.org/officeDocument/2006/relationships/image" Target="../media/image83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3.jpeg"/><Relationship Id="rId7" Type="http://schemas.openxmlformats.org/officeDocument/2006/relationships/image" Target="../media/image90.jpeg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96.jpeg"/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5.jpe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chart" Target="../charts/chart32.xml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3.jpeg"/><Relationship Id="rId9" Type="http://schemas.openxmlformats.org/officeDocument/2006/relationships/image" Target="../media/image10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7" Type="http://schemas.openxmlformats.org/officeDocument/2006/relationships/image" Target="../media/image10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7" Type="http://schemas.openxmlformats.org/officeDocument/2006/relationships/image" Target="../media/image1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9.jpeg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2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3999" cy="68484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899592" y="3068960"/>
            <a:ext cx="7366843" cy="1315393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Доклад о результатах деятельности </a:t>
            </a:r>
          </a:p>
          <a:p>
            <a:pPr algn="ctr"/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 городского округа город Буй</a:t>
            </a:r>
          </a:p>
          <a:p>
            <a:pPr algn="ctr"/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за 2021 год </a:t>
            </a:r>
          </a:p>
          <a:p>
            <a:pPr algn="ctr"/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и </a:t>
            </a:r>
            <a:r>
              <a:rPr lang="ru-RU" sz="3600" b="1" kern="10" spc="72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задачи на </a:t>
            </a:r>
            <a:r>
              <a:rPr lang="ru-RU" sz="3600" b="1" kern="10" spc="72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2022 год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4067175" y="5445125"/>
            <a:ext cx="417671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Доклад  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Главы городского округа город Буй</a:t>
            </a:r>
            <a:endParaRPr lang="ru-RU" dirty="0">
              <a:solidFill>
                <a:srgbClr val="C00000"/>
              </a:solidFill>
            </a:endParaRPr>
          </a:p>
          <a:p>
            <a:r>
              <a:rPr lang="ru-RU" dirty="0">
                <a:solidFill>
                  <a:srgbClr val="C00000"/>
                </a:solidFill>
              </a:rPr>
              <a:t>Игоря Александровича  Ральникова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1612582" y="2507774"/>
          <a:ext cx="5918835" cy="2987040"/>
        </p:xfrm>
        <a:graphic>
          <a:graphicData uri="http://schemas.openxmlformats.org/drawingml/2006/table">
            <a:tbl>
              <a:tblPr/>
              <a:tblGrid>
                <a:gridCol w="2205990"/>
                <a:gridCol w="1237615"/>
                <a:gridCol w="1237615"/>
                <a:gridCol w="123761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2022 года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1391" y="41174"/>
            <a:ext cx="9252520" cy="16312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Оказание государственной социальной помощи малообеспеченным гражданам путем заключения социального контракта 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971600" y="1935480"/>
          <a:ext cx="6559817" cy="3840480"/>
        </p:xfrm>
        <a:graphic>
          <a:graphicData uri="http://schemas.openxmlformats.org/drawingml/2006/table">
            <a:tbl>
              <a:tblPr/>
              <a:tblGrid>
                <a:gridCol w="2444888"/>
                <a:gridCol w="1371643"/>
                <a:gridCol w="1371643"/>
                <a:gridCol w="1371643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Направления 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Факт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2021 года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План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2022 года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Содействие в поиске работы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 организацию предпринимательской деятельности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Осуществление иных мероприятий, направленных на преодоление гражданином трудной жизненной ситуации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ИТОГО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800" b="1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315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882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60406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Объем промышленного производства,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млн.руб.  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245183170"/>
              </p:ext>
            </p:extLst>
          </p:nvPr>
        </p:nvGraphicFramePr>
        <p:xfrm>
          <a:off x="827584" y="980728"/>
          <a:ext cx="7876003" cy="5057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1651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потребительского  рынка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336083522"/>
              </p:ext>
            </p:extLst>
          </p:nvPr>
        </p:nvGraphicFramePr>
        <p:xfrm>
          <a:off x="323528" y="1916832"/>
          <a:ext cx="468052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627342273"/>
              </p:ext>
            </p:extLst>
          </p:nvPr>
        </p:nvGraphicFramePr>
        <p:xfrm>
          <a:off x="3923928" y="4077072"/>
          <a:ext cx="4688904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39552" y="1340768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Оборот розничной торговли, млн. руб.</a:t>
            </a:r>
            <a:endParaRPr lang="ru-RU" sz="1600" b="1" dirty="0">
              <a:solidFill>
                <a:srgbClr val="002060"/>
              </a:solidFill>
            </a:endParaRPr>
          </a:p>
        </p:txBody>
      </p:sp>
      <p:graphicFrame>
        <p:nvGraphicFramePr>
          <p:cNvPr id="12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18120916"/>
              </p:ext>
            </p:extLst>
          </p:nvPr>
        </p:nvGraphicFramePr>
        <p:xfrm>
          <a:off x="5076056" y="4941168"/>
          <a:ext cx="3384376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148064" y="4437112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Объем платных услуг, млн. руб.</a:t>
            </a:r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2276872"/>
            <a:ext cx="38854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Объем  услуг общественного питания, млн. руб.</a:t>
            </a:r>
            <a:endParaRPr lang="ru-RU" sz="1200" b="1" dirty="0">
              <a:solidFill>
                <a:srgbClr val="002060"/>
              </a:solidFill>
            </a:endParaRPr>
          </a:p>
        </p:txBody>
      </p:sp>
      <p:graphicFrame>
        <p:nvGraphicFramePr>
          <p:cNvPr id="15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18120916"/>
              </p:ext>
            </p:extLst>
          </p:nvPr>
        </p:nvGraphicFramePr>
        <p:xfrm>
          <a:off x="4788024" y="2636912"/>
          <a:ext cx="3880048" cy="1448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="" xmlns:p14="http://schemas.microsoft.com/office/powerpoint/2010/main" val="3740233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69733" y="18864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РАЗВИТИЕ   малого  и   среднего    предпринимательства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373151" y="1192893"/>
            <a:ext cx="8371353" cy="864096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rgbClr val="000099"/>
                </a:solidFill>
                <a:cs typeface="Arial" charset="0"/>
              </a:rPr>
              <a:t>В городском округе город Буй </a:t>
            </a:r>
            <a:r>
              <a:rPr lang="ru-RU" sz="1600" b="1" dirty="0" smtClean="0">
                <a:solidFill>
                  <a:srgbClr val="000099"/>
                </a:solidFill>
                <a:cs typeface="Arial" charset="0"/>
              </a:rPr>
              <a:t>осуществляют </a:t>
            </a:r>
            <a:r>
              <a:rPr lang="ru-RU" sz="1600" b="1" dirty="0">
                <a:solidFill>
                  <a:srgbClr val="000099"/>
                </a:solidFill>
                <a:cs typeface="Arial" charset="0"/>
              </a:rPr>
              <a:t>деятельность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000099"/>
                </a:solidFill>
                <a:cs typeface="Arial" charset="0"/>
              </a:rPr>
              <a:t>458  субъектов  </a:t>
            </a:r>
            <a:r>
              <a:rPr lang="ru-RU" sz="1600" b="1" dirty="0">
                <a:solidFill>
                  <a:srgbClr val="000099"/>
                </a:solidFill>
                <a:cs typeface="Arial" charset="0"/>
              </a:rPr>
              <a:t>малого  и среднего   </a:t>
            </a:r>
            <a:r>
              <a:rPr lang="ru-RU" sz="1600" b="1" dirty="0" smtClean="0">
                <a:solidFill>
                  <a:srgbClr val="000099"/>
                </a:solidFill>
                <a:cs typeface="Arial" charset="0"/>
              </a:rPr>
              <a:t>предпринимательства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000099"/>
                </a:solidFill>
                <a:cs typeface="Arial" charset="0"/>
              </a:rPr>
              <a:t>(данные Реестра  Федеральной налоговой службы России на 01.01.2022), </a:t>
            </a:r>
            <a:r>
              <a:rPr lang="ru-RU" sz="1600" b="1" dirty="0">
                <a:solidFill>
                  <a:srgbClr val="000099"/>
                </a:solidFill>
                <a:cs typeface="Arial" charset="0"/>
              </a:rPr>
              <a:t>в том числе:</a:t>
            </a: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95536" y="2348880"/>
            <a:ext cx="2540982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1 среднее предприятие 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3275856" y="2564904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89  </a:t>
            </a:r>
            <a:r>
              <a:rPr lang="ru-RU" sz="1400" b="1" dirty="0">
                <a:solidFill>
                  <a:srgbClr val="000099"/>
                </a:solidFill>
                <a:cs typeface="Arial" charset="0"/>
              </a:rPr>
              <a:t>малых </a:t>
            </a: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предприятия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6156176" y="2348880"/>
            <a:ext cx="2562525" cy="767939"/>
          </a:xfrm>
          <a:prstGeom prst="flowChartAlternateProcess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0099"/>
                </a:solidFill>
                <a:cs typeface="Arial" charset="0"/>
              </a:rPr>
              <a:t>368 индивидуальных предпринимателя</a:t>
            </a:r>
            <a:endParaRPr lang="ru-RU" sz="14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95536" y="5733256"/>
            <a:ext cx="8443360" cy="767939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Перечень муниципального имущества, предназначенный для оказания имущественной поддержки субъектам малого и среднего предпринимательства,   включает 15 объектов общей площадью 225 кв.м, из них 4 - предоставлено в аренду  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95536" y="3789040"/>
            <a:ext cx="8371352" cy="648072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rgbClr val="002060"/>
                </a:solidFill>
              </a:rPr>
              <a:t>Малое  и среднее предпринимательство обеспечивает 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 23</a:t>
            </a:r>
            <a:r>
              <a:rPr lang="ru-RU" sz="1400" b="1" dirty="0">
                <a:solidFill>
                  <a:srgbClr val="002060"/>
                </a:solidFill>
              </a:rPr>
              <a:t> % общего объема </a:t>
            </a:r>
            <a:r>
              <a:rPr lang="ru-RU" sz="1400" b="1" dirty="0" smtClean="0">
                <a:solidFill>
                  <a:srgbClr val="002060"/>
                </a:solidFill>
              </a:rPr>
              <a:t>производства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95536" y="4725144"/>
            <a:ext cx="8371352" cy="72008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50800" dist="38100" dir="18900000" sx="101000" sy="101000" algn="b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В сфере малого и среднего предпринимательства работает порядка </a:t>
            </a:r>
            <a:r>
              <a:rPr lang="ru-RU" sz="1400" b="1" dirty="0" smtClean="0">
                <a:solidFill>
                  <a:srgbClr val="002060"/>
                </a:solidFill>
              </a:rPr>
              <a:t>1,8  </a:t>
            </a:r>
            <a:r>
              <a:rPr lang="ru-RU" sz="1400" b="1" dirty="0" smtClean="0">
                <a:solidFill>
                  <a:srgbClr val="002060"/>
                </a:solidFill>
              </a:rPr>
              <a:t>тыс. чел.,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что составляет более 20  % от числа занятых в экономике городского округа.</a:t>
            </a:r>
          </a:p>
        </p:txBody>
      </p:sp>
    </p:spTree>
    <p:extLst>
      <p:ext uri="{BB962C8B-B14F-4D97-AF65-F5344CB8AC3E}">
        <p14:creationId xmlns="" xmlns:p14="http://schemas.microsoft.com/office/powerpoint/2010/main" val="279901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2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2620115509"/>
              </p:ext>
            </p:extLst>
          </p:nvPr>
        </p:nvGraphicFramePr>
        <p:xfrm>
          <a:off x="5148064" y="4725144"/>
          <a:ext cx="35283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2" y="40466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Объем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инвестициЙ в основной капитал,  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млн. руб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.  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8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101280147"/>
              </p:ext>
            </p:extLst>
          </p:nvPr>
        </p:nvGraphicFramePr>
        <p:xfrm>
          <a:off x="642910" y="1000108"/>
          <a:ext cx="7488832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130141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38496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err="1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ДОГазификация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0" y="1268760"/>
            <a:ext cx="78488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Критерии домовладений, подлежащих догазификации: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- зарегистрированное домовладение и земельный участок,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- наличие в населенном пункте сети газораспределения,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- осуществление по существующей сети газораспределения транспортировки.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endParaRPr lang="ru-RU" dirty="0"/>
          </a:p>
        </p:txBody>
      </p:sp>
      <p:pic>
        <p:nvPicPr>
          <p:cNvPr id="8" name="Рисунок 7" descr="watermark.ph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99592" y="3429000"/>
            <a:ext cx="2888870" cy="288887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143372" y="4071942"/>
            <a:ext cx="36484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Принято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292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заявки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бесплатную догазификацию, из них  заключено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260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договоров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886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Содержимое 9" descr="SAM_53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71108" y="1825625"/>
            <a:ext cx="5801784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52740" y="34485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Объемы      жилищного      строительства,   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кв. м 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1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234606016"/>
              </p:ext>
            </p:extLst>
          </p:nvPr>
        </p:nvGraphicFramePr>
        <p:xfrm>
          <a:off x="1403648" y="2924944"/>
          <a:ext cx="6048672" cy="3933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4" name="Рисунок 13" descr="SAM_7418.JPG"/>
          <p:cNvPicPr>
            <a:picLocks noChangeAspect="1"/>
          </p:cNvPicPr>
          <p:nvPr/>
        </p:nvPicPr>
        <p:blipFill>
          <a:blip r:embed="rId5" cstate="print"/>
          <a:srcRect l="7768" t="2589" r="1942" b="14551"/>
          <a:stretch>
            <a:fillRect/>
          </a:stretch>
        </p:blipFill>
        <p:spPr>
          <a:xfrm>
            <a:off x="2699792" y="1050052"/>
            <a:ext cx="3456384" cy="2378948"/>
          </a:xfrm>
          <a:prstGeom prst="rect">
            <a:avLst/>
          </a:prstGeom>
        </p:spPr>
      </p:pic>
      <p:pic>
        <p:nvPicPr>
          <p:cNvPr id="18" name="Рисунок 17" descr="IMG_20210531_111429.jpg"/>
          <p:cNvPicPr>
            <a:picLocks noChangeAspect="1"/>
          </p:cNvPicPr>
          <p:nvPr/>
        </p:nvPicPr>
        <p:blipFill>
          <a:blip r:embed="rId6" cstate="print"/>
          <a:srcRect l="9898" t="27927" r="36041"/>
          <a:stretch>
            <a:fillRect/>
          </a:stretch>
        </p:blipFill>
        <p:spPr>
          <a:xfrm>
            <a:off x="6372199" y="1628800"/>
            <a:ext cx="2234897" cy="2155589"/>
          </a:xfrm>
          <a:prstGeom prst="rect">
            <a:avLst/>
          </a:prstGeom>
        </p:spPr>
      </p:pic>
      <p:pic>
        <p:nvPicPr>
          <p:cNvPr id="15" name="Рисунок 14" descr="ул. Войкова д.13.jpg"/>
          <p:cNvPicPr>
            <a:picLocks noChangeAspect="1"/>
          </p:cNvPicPr>
          <p:nvPr/>
        </p:nvPicPr>
        <p:blipFill>
          <a:blip r:embed="rId7" cstate="print"/>
          <a:srcRect l="34250" t="38096" r="33463" b="15369"/>
          <a:stretch>
            <a:fillRect/>
          </a:stretch>
        </p:blipFill>
        <p:spPr>
          <a:xfrm>
            <a:off x="395536" y="1628800"/>
            <a:ext cx="2128423" cy="22322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3886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1038" y="332656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Обеспечение жильём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graphicFrame>
        <p:nvGraphicFramePr>
          <p:cNvPr id="6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076007546"/>
              </p:ext>
            </p:extLst>
          </p:nvPr>
        </p:nvGraphicFramePr>
        <p:xfrm>
          <a:off x="0" y="844550"/>
          <a:ext cx="9109075" cy="601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Object 5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15509891"/>
              </p:ext>
            </p:extLst>
          </p:nvPr>
        </p:nvGraphicFramePr>
        <p:xfrm>
          <a:off x="4860032" y="770042"/>
          <a:ext cx="3528392" cy="6087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76616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Содержимое 10" descr="молодая семь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04144" y="1825625"/>
            <a:ext cx="7735712" cy="4351338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663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70284" y="226974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КОЛИЧЕСТВО МОЛОДЫХ СЕМЕЙ, ПОЛУЧИВШИХ СОЦИАЛЬНЫЕ ВЫПЛАТЫ НА УЛУЧШЕНИЕ ЖИЛИЩНЫХ УСЛОВИЙ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9552" y="1259133"/>
            <a:ext cx="3528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355976" y="1522507"/>
            <a:ext cx="41044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defRPr/>
            </a:pPr>
            <a:endParaRPr lang="ru-RU" sz="1200" b="1" dirty="0">
              <a:solidFill>
                <a:srgbClr val="002060"/>
              </a:solidFill>
            </a:endParaRPr>
          </a:p>
        </p:txBody>
      </p:sp>
      <p:pic>
        <p:nvPicPr>
          <p:cNvPr id="303105" name="Диаграмма 2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1052736"/>
            <a:ext cx="4608512" cy="2657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3106" name="Диаграмма 3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3861048"/>
            <a:ext cx="4680520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254647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CustomShape 2"/>
          <p:cNvSpPr/>
          <p:nvPr/>
        </p:nvSpPr>
        <p:spPr>
          <a:xfrm>
            <a:off x="457200" y="1600200"/>
            <a:ext cx="8226720" cy="45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5" name="Picture 4"/>
          <p:cNvPicPr/>
          <p:nvPr/>
        </p:nvPicPr>
        <p:blipFill>
          <a:blip r:embed="rId2" cstate="print"/>
          <a:stretch/>
        </p:blipFill>
        <p:spPr>
          <a:xfrm>
            <a:off x="0" y="14040"/>
            <a:ext cx="9195480" cy="6843960"/>
          </a:xfrm>
          <a:prstGeom prst="rect">
            <a:avLst/>
          </a:prstGeom>
          <a:ln>
            <a:noFill/>
          </a:ln>
        </p:spPr>
      </p:pic>
      <p:sp>
        <p:nvSpPr>
          <p:cNvPr id="346" name="CustomShape 3"/>
          <p:cNvSpPr/>
          <p:nvPr/>
        </p:nvSpPr>
        <p:spPr>
          <a:xfrm>
            <a:off x="-106560" y="357120"/>
            <a:ext cx="9249480" cy="697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7" name="CustomShape 4"/>
          <p:cNvSpPr/>
          <p:nvPr/>
        </p:nvSpPr>
        <p:spPr>
          <a:xfrm>
            <a:off x="467640" y="1052640"/>
            <a:ext cx="8146800" cy="61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1" name="Прямоугольник 20"/>
          <p:cNvSpPr/>
          <p:nvPr/>
        </p:nvSpPr>
        <p:spPr>
          <a:xfrm>
            <a:off x="1571604" y="357166"/>
            <a:ext cx="5661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    дорожной     отрасли</a:t>
            </a:r>
            <a:endParaRPr lang="ru-RU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3" name="Рисунок 12" descr="DSC_01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665" y="3933056"/>
            <a:ext cx="3994495" cy="2664296"/>
          </a:xfrm>
          <a:prstGeom prst="rect">
            <a:avLst/>
          </a:prstGeom>
        </p:spPr>
      </p:pic>
      <p:graphicFrame>
        <p:nvGraphicFramePr>
          <p:cNvPr id="15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518120916"/>
              </p:ext>
            </p:extLst>
          </p:nvPr>
        </p:nvGraphicFramePr>
        <p:xfrm>
          <a:off x="2051720" y="1052736"/>
          <a:ext cx="5040560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02081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933056"/>
            <a:ext cx="399449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457200" y="274680"/>
            <a:ext cx="8226360" cy="1139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8" name="CustomShape 2"/>
          <p:cNvSpPr/>
          <p:nvPr/>
        </p:nvSpPr>
        <p:spPr>
          <a:xfrm>
            <a:off x="457200" y="1600200"/>
            <a:ext cx="8226360" cy="4522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9" name="Picture 4"/>
          <p:cNvPicPr/>
          <p:nvPr/>
        </p:nvPicPr>
        <p:blipFill>
          <a:blip r:embed="rId2" cstate="print"/>
          <a:stretch/>
        </p:blipFill>
        <p:spPr>
          <a:xfrm>
            <a:off x="12680" y="0"/>
            <a:ext cx="9195120" cy="6843600"/>
          </a:xfrm>
          <a:prstGeom prst="rect">
            <a:avLst/>
          </a:prstGeom>
          <a:ln>
            <a:noFill/>
          </a:ln>
        </p:spPr>
      </p:pic>
      <p:sp>
        <p:nvSpPr>
          <p:cNvPr id="120" name="CustomShape 3"/>
          <p:cNvSpPr/>
          <p:nvPr/>
        </p:nvSpPr>
        <p:spPr>
          <a:xfrm>
            <a:off x="-54360" y="160560"/>
            <a:ext cx="9249120" cy="1002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налоговые  </a:t>
            </a: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и </a:t>
            </a: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неналоговые  доходы  </a:t>
            </a:r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бюджета   </a:t>
            </a: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городского </a:t>
            </a: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 округа   </a:t>
            </a: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город </a:t>
            </a: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  буй</a:t>
            </a: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864401462"/>
              </p:ext>
            </p:extLst>
          </p:nvPr>
        </p:nvGraphicFramePr>
        <p:xfrm>
          <a:off x="971600" y="1412776"/>
          <a:ext cx="7200800" cy="4710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88680009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"/>
          <p:cNvPicPr/>
          <p:nvPr/>
        </p:nvPicPr>
        <p:blipFill>
          <a:blip r:embed="rId2" cstate="print"/>
          <a:stretch/>
        </p:blipFill>
        <p:spPr>
          <a:xfrm>
            <a:off x="-51840" y="0"/>
            <a:ext cx="9195840" cy="6844320"/>
          </a:xfrm>
          <a:prstGeom prst="rect">
            <a:avLst/>
          </a:prstGeom>
          <a:ln>
            <a:noFill/>
          </a:ln>
        </p:spPr>
      </p:pic>
      <p:pic>
        <p:nvPicPr>
          <p:cNvPr id="46" name="Рисунок 80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:mc="http://schemas.openxmlformats.org/markup-compatibility/2006" xmlns:p15="http://schemas.microsoft.com/office/powerpoint/2012/main" xmlns:p14="http://schemas.microsoft.com/office/powerpoint/2010/main" xmlns="">
                  <a14:imgLayer r:embed="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642910" y="1142984"/>
            <a:ext cx="3413020" cy="2531740"/>
          </a:xfrm>
          <a:prstGeom prst="rect">
            <a:avLst/>
          </a:prstGeom>
          <a:ln>
            <a:noFill/>
          </a:ln>
        </p:spPr>
      </p:pic>
      <p:pic>
        <p:nvPicPr>
          <p:cNvPr id="47" name="Рисунок 81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:mc="http://schemas.openxmlformats.org/markup-compatibility/2006" xmlns:p15="http://schemas.microsoft.com/office/powerpoint/2012/main" xmlns:p14="http://schemas.microsoft.com/office/powerpoint/2010/main" xmlns="">
                  <a14:imgLayer r:embed="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4429124" y="1214422"/>
            <a:ext cx="3857652" cy="2428892"/>
          </a:xfrm>
          <a:prstGeom prst="rect">
            <a:avLst/>
          </a:prstGeom>
          <a:ln>
            <a:noFill/>
          </a:ln>
        </p:spPr>
      </p:pic>
      <p:sp>
        <p:nvSpPr>
          <p:cNvPr id="48" name="CustomShape 2"/>
          <p:cNvSpPr/>
          <p:nvPr/>
        </p:nvSpPr>
        <p:spPr>
          <a:xfrm>
            <a:off x="714348" y="3857628"/>
            <a:ext cx="7481520" cy="2115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/>
            <a:r>
              <a:rPr lang="ru-RU" b="1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10.03.2020г. по 10.12.2021г. проводились строительно – монтажные работы по капитальному ремонту автодорожного моста через реку Кострома  (подрядчик ООО «МОСТМОНТАЖ»), </a:t>
            </a:r>
          </a:p>
          <a:p>
            <a:pPr algn="ctr"/>
            <a:r>
              <a:rPr lang="ru-RU" b="1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стоимость объекта -102 586,5 тыс.руб.</a:t>
            </a:r>
          </a:p>
          <a:p>
            <a:pPr algn="ctr"/>
            <a:endParaRPr lang="ru-RU" b="1" spc="-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период проведения капитального ремонта моста осуществлялись строительный контроль за выполнением работ   и авторский надзор</a:t>
            </a:r>
            <a:r>
              <a:rPr lang="ru-RU" b="1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sz="1800" b="1" strike="noStrike" spc="-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b="0" strike="noStrike" spc="-1" dirty="0">
              <a:latin typeface="Arial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285728"/>
            <a:ext cx="8072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Капитальный ремонт автомобильного моста через реку Кострома в 2020-2021 годах</a:t>
            </a:r>
            <a:endParaRPr lang="ru-RU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6" name="CustomShape 2"/>
          <p:cNvSpPr/>
          <p:nvPr/>
        </p:nvSpPr>
        <p:spPr>
          <a:xfrm>
            <a:off x="457200" y="1600200"/>
            <a:ext cx="8226720" cy="45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57" name="Picture 4"/>
          <p:cNvPicPr/>
          <p:nvPr/>
        </p:nvPicPr>
        <p:blipFill>
          <a:blip r:embed="rId2" cstate="print"/>
          <a:stretch/>
        </p:blipFill>
        <p:spPr>
          <a:xfrm>
            <a:off x="0" y="0"/>
            <a:ext cx="9195480" cy="6857640"/>
          </a:xfrm>
          <a:prstGeom prst="rect">
            <a:avLst/>
          </a:prstGeom>
          <a:ln>
            <a:noFill/>
          </a:ln>
        </p:spPr>
      </p:pic>
      <p:sp>
        <p:nvSpPr>
          <p:cNvPr id="358" name="CustomShape 3"/>
          <p:cNvSpPr/>
          <p:nvPr/>
        </p:nvSpPr>
        <p:spPr>
          <a:xfrm>
            <a:off x="467640" y="1052640"/>
            <a:ext cx="8146800" cy="619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" name="Прямоугольник 7"/>
          <p:cNvSpPr/>
          <p:nvPr/>
        </p:nvSpPr>
        <p:spPr>
          <a:xfrm>
            <a:off x="928662" y="285728"/>
            <a:ext cx="68407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План на 2022 год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1285860"/>
            <a:ext cx="7715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Ремонт дороги и тротуара по ул. 1905 года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-Ремонт  дороги по ул. Некрасова (от км 0+430 до км 1+430)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-Ремонт автомобильной дороги по ул. Ленских Событий с выездом на ул. Островского 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-Ремонт автомобильного покрытия автомобильной дороги по ул. Республиканская (от ул. Октябрьской революции до Аллеи Победы) </a:t>
            </a:r>
            <a:r>
              <a:rPr lang="ru-RU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pc="-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Ямочный ремонт автомобильных дорог методом пневмонабрызга </a:t>
            </a:r>
            <a:endParaRPr lang="ru-RU" spc="-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 cstate="print"/>
          <a:stretch/>
        </p:blipFill>
        <p:spPr>
          <a:xfrm>
            <a:off x="815400" y="3672000"/>
            <a:ext cx="3648600" cy="2736000"/>
          </a:xfrm>
          <a:prstGeom prst="rect">
            <a:avLst/>
          </a:prstGeom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4" cstate="print"/>
          <a:stretch/>
        </p:blipFill>
        <p:spPr>
          <a:xfrm>
            <a:off x="4680000" y="3689640"/>
            <a:ext cx="3600000" cy="2700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IMG_20200312_0949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85134" y="5786454"/>
            <a:ext cx="230216" cy="110681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34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0225" y="404664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Мероприятия по Благоустройству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0100" y="857232"/>
            <a:ext cx="761231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обслуживание и ремонте сетей уличного освещения,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содержание парков, скверов, площадей, цветочных клумб и зеленых насаждений,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организация месячника по благоустройству,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ремонте и содержание шахтных питьевых колодцев,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содержание и обслуживание водных объектов (пляж на р. Кострома),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- содержание городских кладбищ.</a:t>
            </a:r>
          </a:p>
          <a:p>
            <a:endParaRPr lang="ru-RU" sz="1400" dirty="0"/>
          </a:p>
        </p:txBody>
      </p:sp>
      <p:pic>
        <p:nvPicPr>
          <p:cNvPr id="10" name="Рисунок 9" descr="IMG_20200312_095304.jpg"/>
          <p:cNvPicPr>
            <a:picLocks noChangeAspect="1"/>
          </p:cNvPicPr>
          <p:nvPr/>
        </p:nvPicPr>
        <p:blipFill>
          <a:blip r:embed="rId4" cstate="print"/>
          <a:srcRect l="9690" t="5943" r="4715" b="16795"/>
          <a:stretch>
            <a:fillRect/>
          </a:stretch>
        </p:blipFill>
        <p:spPr>
          <a:xfrm>
            <a:off x="2195736" y="4581128"/>
            <a:ext cx="4016058" cy="1928826"/>
          </a:xfrm>
          <a:prstGeom prst="rect">
            <a:avLst/>
          </a:prstGeom>
        </p:spPr>
      </p:pic>
      <p:pic>
        <p:nvPicPr>
          <p:cNvPr id="12" name="Рисунок 11" descr="IMG_20200507_090525.jpg"/>
          <p:cNvPicPr>
            <a:picLocks noChangeAspect="1"/>
          </p:cNvPicPr>
          <p:nvPr/>
        </p:nvPicPr>
        <p:blipFill>
          <a:blip r:embed="rId5" cstate="print"/>
          <a:srcRect l="8542" t="2961" r="14579" b="11161"/>
          <a:stretch>
            <a:fillRect/>
          </a:stretch>
        </p:blipFill>
        <p:spPr>
          <a:xfrm>
            <a:off x="571472" y="2285992"/>
            <a:ext cx="3857652" cy="2071702"/>
          </a:xfrm>
          <a:prstGeom prst="rect">
            <a:avLst/>
          </a:prstGeom>
        </p:spPr>
      </p:pic>
      <p:pic>
        <p:nvPicPr>
          <p:cNvPr id="13" name="Рисунок 12" descr="IMG_20200528_113523.jpg"/>
          <p:cNvPicPr>
            <a:picLocks noChangeAspect="1"/>
          </p:cNvPicPr>
          <p:nvPr/>
        </p:nvPicPr>
        <p:blipFill>
          <a:blip r:embed="rId6" cstate="print"/>
          <a:srcRect t="12997" r="3693" b="17755"/>
          <a:stretch>
            <a:fillRect/>
          </a:stretch>
        </p:blipFill>
        <p:spPr>
          <a:xfrm>
            <a:off x="6786578" y="3929066"/>
            <a:ext cx="1767339" cy="2643206"/>
          </a:xfrm>
          <a:prstGeom prst="rect">
            <a:avLst/>
          </a:prstGeom>
        </p:spPr>
      </p:pic>
      <p:pic>
        <p:nvPicPr>
          <p:cNvPr id="11" name="Рисунок 10" descr="IMG_20200327_151255.jpg"/>
          <p:cNvPicPr>
            <a:picLocks noChangeAspect="1"/>
          </p:cNvPicPr>
          <p:nvPr/>
        </p:nvPicPr>
        <p:blipFill>
          <a:blip r:embed="rId7" cstate="print"/>
          <a:srcRect l="17458" r="14454" b="20110"/>
          <a:stretch>
            <a:fillRect/>
          </a:stretch>
        </p:blipFill>
        <p:spPr>
          <a:xfrm>
            <a:off x="4857752" y="2285992"/>
            <a:ext cx="3166002" cy="1785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221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18123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Формирование современной городской среды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» в 2021 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63688" y="1268760"/>
            <a:ext cx="5526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Благоустройство стадиона «Локомотив</a:t>
            </a:r>
            <a:r>
              <a:rPr lang="ru-RU" b="1" dirty="0" smtClean="0"/>
              <a:t>»</a:t>
            </a:r>
            <a:endParaRPr lang="ru-RU" dirty="0"/>
          </a:p>
        </p:txBody>
      </p:sp>
      <p:pic>
        <p:nvPicPr>
          <p:cNvPr id="16" name="Рисунок 15" descr="локомотив 2.jpg"/>
          <p:cNvPicPr>
            <a:picLocks noChangeAspect="1"/>
          </p:cNvPicPr>
          <p:nvPr/>
        </p:nvPicPr>
        <p:blipFill>
          <a:blip r:embed="rId3" cstate="print"/>
          <a:srcRect b="18584"/>
          <a:stretch>
            <a:fillRect/>
          </a:stretch>
        </p:blipFill>
        <p:spPr>
          <a:xfrm>
            <a:off x="5292080" y="4293096"/>
            <a:ext cx="2952328" cy="1802742"/>
          </a:xfrm>
          <a:prstGeom prst="rect">
            <a:avLst/>
          </a:prstGeom>
        </p:spPr>
      </p:pic>
      <p:pic>
        <p:nvPicPr>
          <p:cNvPr id="11" name="Рисунок 10" descr="д. площадка Локомотив.jpg"/>
          <p:cNvPicPr>
            <a:picLocks noChangeAspect="1"/>
          </p:cNvPicPr>
          <p:nvPr/>
        </p:nvPicPr>
        <p:blipFill>
          <a:blip r:embed="rId4" cstate="print"/>
          <a:srcRect l="3538" t="8001" r="10626" b="17450"/>
          <a:stretch>
            <a:fillRect/>
          </a:stretch>
        </p:blipFill>
        <p:spPr>
          <a:xfrm>
            <a:off x="755576" y="2564904"/>
            <a:ext cx="4104456" cy="2952328"/>
          </a:xfrm>
          <a:prstGeom prst="rect">
            <a:avLst/>
          </a:prstGeom>
        </p:spPr>
      </p:pic>
      <p:pic>
        <p:nvPicPr>
          <p:cNvPr id="18" name="Рисунок 17" descr="детская площадка Локомотив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1772816"/>
            <a:ext cx="2939819" cy="22048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Формирование современной городской среды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» в 2021 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1720" y="1052736"/>
            <a:ext cx="51845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Б</a:t>
            </a:r>
            <a:r>
              <a:rPr lang="ru-RU" sz="1400" b="1" dirty="0" smtClean="0">
                <a:solidFill>
                  <a:srgbClr val="002060"/>
                </a:solidFill>
              </a:rPr>
              <a:t>лагоустройство дворовых территорий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по ул. Октябрьской революции, д.15   </a:t>
            </a:r>
            <a:r>
              <a:rPr lang="ru-RU" sz="1400" dirty="0" smtClean="0">
                <a:solidFill>
                  <a:srgbClr val="002060"/>
                </a:solidFill>
              </a:rPr>
              <a:t>и</a:t>
            </a:r>
            <a:r>
              <a:rPr lang="ru-RU" sz="1400" b="1" dirty="0" smtClean="0">
                <a:solidFill>
                  <a:srgbClr val="002060"/>
                </a:solidFill>
              </a:rPr>
              <a:t>  ул.1 Мая, д. 17 </a:t>
            </a:r>
          </a:p>
          <a:p>
            <a:pPr algn="ctr"/>
            <a:endParaRPr lang="ru-RU" sz="1200" dirty="0" smtClean="0">
              <a:solidFill>
                <a:srgbClr val="002060"/>
              </a:solidFill>
            </a:endParaRP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 Сумма  работ составила  2 558 527,0 руб.</a:t>
            </a:r>
            <a:endParaRPr lang="ru-RU" sz="1200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ДО  двор Окт. 15 и 1 Мая 17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4365104"/>
            <a:ext cx="2664296" cy="1998222"/>
          </a:xfrm>
          <a:prstGeom prst="rect">
            <a:avLst/>
          </a:prstGeom>
        </p:spPr>
      </p:pic>
      <p:pic>
        <p:nvPicPr>
          <p:cNvPr id="12" name="Рисунок 11" descr="ДО  двор Окт. 15 и 1 Мая 17 (2).jpg"/>
          <p:cNvPicPr>
            <a:picLocks noChangeAspect="1"/>
          </p:cNvPicPr>
          <p:nvPr/>
        </p:nvPicPr>
        <p:blipFill>
          <a:blip r:embed="rId4" cstate="print"/>
          <a:srcRect t="11941" r="34118"/>
          <a:stretch>
            <a:fillRect/>
          </a:stretch>
        </p:blipFill>
        <p:spPr>
          <a:xfrm>
            <a:off x="1619672" y="2132856"/>
            <a:ext cx="1983956" cy="198884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15616" y="170080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ДО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36296" y="170080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ПОСЛЕ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5" name="Рисунок 14" descr="ПОСЛЕ ул. 1 Мая, д. 17 (9).jpg"/>
          <p:cNvPicPr>
            <a:picLocks noChangeAspect="1"/>
          </p:cNvPicPr>
          <p:nvPr/>
        </p:nvPicPr>
        <p:blipFill>
          <a:blip r:embed="rId5" cstate="print"/>
          <a:srcRect t="21846" r="1692"/>
          <a:stretch>
            <a:fillRect/>
          </a:stretch>
        </p:blipFill>
        <p:spPr>
          <a:xfrm>
            <a:off x="5364088" y="2088232"/>
            <a:ext cx="1944216" cy="2060848"/>
          </a:xfrm>
          <a:prstGeom prst="rect">
            <a:avLst/>
          </a:prstGeom>
        </p:spPr>
      </p:pic>
      <p:pic>
        <p:nvPicPr>
          <p:cNvPr id="16" name="Рисунок 15" descr="ПОСЛЕ ул. Октябрьской революции, д. 15 (5).jpg"/>
          <p:cNvPicPr>
            <a:picLocks noChangeAspect="1"/>
          </p:cNvPicPr>
          <p:nvPr/>
        </p:nvPicPr>
        <p:blipFill>
          <a:blip r:embed="rId6" cstate="print"/>
          <a:srcRect t="29404" r="1897" b="10841"/>
          <a:stretch>
            <a:fillRect/>
          </a:stretch>
        </p:blipFill>
        <p:spPr>
          <a:xfrm>
            <a:off x="5580112" y="4365104"/>
            <a:ext cx="2592288" cy="21053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116632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Формирование современной городской среды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» в 2022 году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7" name="Рисунок 16" descr="1 Мая 7-Лист1_page-00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340768"/>
            <a:ext cx="2064772" cy="2132856"/>
          </a:xfrm>
          <a:prstGeom prst="rect">
            <a:avLst/>
          </a:prstGeom>
        </p:spPr>
      </p:pic>
      <p:pic>
        <p:nvPicPr>
          <p:cNvPr id="18" name="Рисунок 17" descr="10 год. Октября 35 лист 1_page-0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4581128"/>
            <a:ext cx="3240360" cy="1964978"/>
          </a:xfrm>
          <a:prstGeom prst="rect">
            <a:avLst/>
          </a:prstGeom>
        </p:spPr>
      </p:pic>
      <p:pic>
        <p:nvPicPr>
          <p:cNvPr id="19" name="Рисунок 18" descr="Окт.Рев 18_ Социализма 34-Лист1_page-0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4581128"/>
            <a:ext cx="2572921" cy="1878336"/>
          </a:xfrm>
          <a:prstGeom prst="rect">
            <a:avLst/>
          </a:prstGeom>
        </p:spPr>
      </p:pic>
      <p:pic>
        <p:nvPicPr>
          <p:cNvPr id="20" name="Рисунок 19" descr="площадка  3 Интернационала ._page-00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11961" y="1375538"/>
            <a:ext cx="3960440" cy="25102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15616" y="1052736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ул. 1 Мая, д.7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04048" y="414908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ул. 10 годовщины Октября, д.35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7544" y="4005064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ул. Октябрьской революции, д.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18 и ул. Социализма, д. 34</a:t>
            </a:r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39952" y="90872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площадка  по ул. 3 Интернационала</a:t>
            </a:r>
          </a:p>
        </p:txBody>
      </p:sp>
    </p:spTree>
    <p:extLst>
      <p:ext uri="{BB962C8B-B14F-4D97-AF65-F5344CB8AC3E}">
        <p14:creationId xmlns="" xmlns:p14="http://schemas.microsoft.com/office/powerpoint/2010/main" val="324493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60407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РЕАЛИЗАЦИЯ Программы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«</a:t>
            </a: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Местные 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инициативы» в 2021 году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908720"/>
            <a:ext cx="779017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 </a:t>
            </a:r>
          </a:p>
          <a:p>
            <a:pPr algn="ctr"/>
            <a:endParaRPr lang="ru-RU" sz="1400" b="1" dirty="0"/>
          </a:p>
          <a:p>
            <a:pPr algn="ctr"/>
            <a:endParaRPr lang="ru-RU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pic>
        <p:nvPicPr>
          <p:cNvPr id="23" name="Рисунок 22" descr="колодец.jpg"/>
          <p:cNvPicPr>
            <a:picLocks noChangeAspect="1"/>
          </p:cNvPicPr>
          <p:nvPr/>
        </p:nvPicPr>
        <p:blipFill>
          <a:blip r:embed="rId3" cstate="print"/>
          <a:srcRect t="21283" r="3305" b="7772"/>
          <a:stretch>
            <a:fillRect/>
          </a:stretch>
        </p:blipFill>
        <p:spPr>
          <a:xfrm>
            <a:off x="1331640" y="1168575"/>
            <a:ext cx="2160240" cy="2817704"/>
          </a:xfrm>
          <a:prstGeom prst="rect">
            <a:avLst/>
          </a:prstGeom>
        </p:spPr>
      </p:pic>
      <p:pic>
        <p:nvPicPr>
          <p:cNvPr id="24" name="Рисунок 23" descr="колодец 4.jpg"/>
          <p:cNvPicPr>
            <a:picLocks noChangeAspect="1"/>
          </p:cNvPicPr>
          <p:nvPr/>
        </p:nvPicPr>
        <p:blipFill>
          <a:blip r:embed="rId4" cstate="print"/>
          <a:srcRect l="22808" t="-2761" r="19134" b="11633"/>
          <a:stretch>
            <a:fillRect/>
          </a:stretch>
        </p:blipFill>
        <p:spPr>
          <a:xfrm>
            <a:off x="5076056" y="1196752"/>
            <a:ext cx="2016224" cy="2376264"/>
          </a:xfrm>
          <a:prstGeom prst="rect">
            <a:avLst/>
          </a:prstGeom>
        </p:spPr>
      </p:pic>
      <p:pic>
        <p:nvPicPr>
          <p:cNvPr id="25" name="Рисунок 24" descr="колодец 2.jpg"/>
          <p:cNvPicPr>
            <a:picLocks noChangeAspect="1"/>
          </p:cNvPicPr>
          <p:nvPr/>
        </p:nvPicPr>
        <p:blipFill>
          <a:blip r:embed="rId5" cstate="print"/>
          <a:srcRect r="25974"/>
          <a:stretch>
            <a:fillRect/>
          </a:stretch>
        </p:blipFill>
        <p:spPr>
          <a:xfrm>
            <a:off x="4860032" y="4221088"/>
            <a:ext cx="2304256" cy="2337266"/>
          </a:xfrm>
          <a:prstGeom prst="rect">
            <a:avLst/>
          </a:prstGeom>
        </p:spPr>
      </p:pic>
      <p:pic>
        <p:nvPicPr>
          <p:cNvPr id="30" name="Рисунок 29" descr="колодец 3.jpg"/>
          <p:cNvPicPr>
            <a:picLocks noChangeAspect="1"/>
          </p:cNvPicPr>
          <p:nvPr/>
        </p:nvPicPr>
        <p:blipFill>
          <a:blip r:embed="rId6" cstate="print"/>
          <a:srcRect l="23841" t="2968" r="22533" b="8194"/>
          <a:stretch>
            <a:fillRect/>
          </a:stretch>
        </p:blipFill>
        <p:spPr>
          <a:xfrm>
            <a:off x="1763688" y="4077072"/>
            <a:ext cx="1968219" cy="244827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540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/>
                <a:gridCol w="1510920"/>
                <a:gridCol w="1510920"/>
                <a:gridCol w="1510920"/>
                <a:gridCol w="1510920"/>
              </a:tblGrid>
              <a:tr h="26778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2018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0000"/>
                          </a:solidFill>
                          <a:latin typeface="Arial"/>
                          <a:ea typeface="DejaVu Sans"/>
                        </a:rPr>
                        <a:t>813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7944" y="332656"/>
            <a:ext cx="9252520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ООО  АТП    </a:t>
            </a:r>
            <a:r>
              <a:rPr lang="ru-RU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г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. Буя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928662" y="1357298"/>
          <a:ext cx="7554600" cy="1005840"/>
        </p:xfrm>
        <a:graphic>
          <a:graphicData uri="http://schemas.openxmlformats.org/drawingml/2006/table">
            <a:tbl>
              <a:tblPr/>
              <a:tblGrid>
                <a:gridCol w="1510920"/>
                <a:gridCol w="1510920"/>
                <a:gridCol w="1510920"/>
                <a:gridCol w="1510920"/>
                <a:gridCol w="1510920"/>
              </a:tblGrid>
              <a:tr h="26778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Показатели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 dirty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Ед. изм.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 dirty="0" smtClean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2019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 dirty="0" smtClean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2020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 dirty="0" smtClean="0">
                          <a:solidFill>
                            <a:srgbClr val="FFFFFF"/>
                          </a:solidFill>
                          <a:latin typeface="Arial"/>
                          <a:ea typeface="DejaVu Sans"/>
                        </a:rPr>
                        <a:t>2021</a:t>
                      </a:r>
                      <a:endParaRPr lang="ru-RU" sz="1800" b="0" strike="noStrike" spc="-1" dirty="0"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70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2060"/>
                          </a:solidFill>
                          <a:latin typeface="Arial"/>
                          <a:ea typeface="DejaVu Sans"/>
                        </a:rPr>
                        <a:t>Объём инвестиций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>
                          <a:solidFill>
                            <a:srgbClr val="002060"/>
                          </a:solidFill>
                          <a:latin typeface="Arial"/>
                          <a:ea typeface="DejaVu Sans"/>
                        </a:rPr>
                        <a:t>Тыс. руб.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2060"/>
                          </a:solidFill>
                          <a:latin typeface="Arial"/>
                          <a:ea typeface="DejaVu Sans"/>
                        </a:rPr>
                        <a:t>1045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2060"/>
                          </a:solidFill>
                          <a:latin typeface="Arial"/>
                        </a:rPr>
                        <a:t>813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0" strike="noStrike" spc="-1" dirty="0" smtClean="0">
                          <a:solidFill>
                            <a:srgbClr val="002060"/>
                          </a:solidFill>
                          <a:latin typeface="Arial"/>
                        </a:rPr>
                        <a:t>721</a:t>
                      </a:r>
                      <a:endParaRPr lang="ru-RU" sz="1800" b="0" strike="noStrike" spc="-1" dirty="0">
                        <a:solidFill>
                          <a:srgbClr val="002060"/>
                        </a:solidFill>
                        <a:latin typeface="Arial"/>
                      </a:endParaRPr>
                    </a:p>
                  </a:txBody>
                  <a:tcPr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14" name="Рисунок 86"/>
          <p:cNvPicPr/>
          <p:nvPr/>
        </p:nvPicPr>
        <p:blipFill>
          <a:blip r:embed="rId3" cstate="print">
            <a:extLst>
              <a:ext uri="{BEBA8EAE-BF5A-486C-A8C5-ECC9F3942E4B}">
                <a14:imgProps xmlns="" xmlns:p14="http://schemas.microsoft.com/office/powerpoint/2010/main" xmlns:p15="http://schemas.microsoft.com/office/powerpoint/2012/main" xmlns:mc="http://schemas.openxmlformats.org/markup-compatibility/2006" xmlns:a14="http://schemas.microsoft.com/office/drawing/2010/main">
                  <a14:imgLayer r:embed="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t="1336" r="28184" b="22399"/>
          <a:stretch/>
        </p:blipFill>
        <p:spPr>
          <a:xfrm>
            <a:off x="857224" y="3071810"/>
            <a:ext cx="2068298" cy="2928958"/>
          </a:xfrm>
          <a:prstGeom prst="rect">
            <a:avLst/>
          </a:prstGeom>
          <a:ln>
            <a:noFill/>
          </a:ln>
        </p:spPr>
      </p:pic>
      <p:graphicFrame>
        <p:nvGraphicFramePr>
          <p:cNvPr id="10" name="Диаграмма 5"/>
          <p:cNvGraphicFramePr/>
          <p:nvPr/>
        </p:nvGraphicFramePr>
        <p:xfrm>
          <a:off x="2987824" y="2636912"/>
          <a:ext cx="5506360" cy="3716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5"/>
          <p:cNvGraphicFramePr/>
          <p:nvPr/>
        </p:nvGraphicFramePr>
        <p:xfrm>
          <a:off x="3284240" y="3005336"/>
          <a:ext cx="5506360" cy="3716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2915816" y="2636912"/>
          <a:ext cx="5616624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5580112" y="4221088"/>
            <a:ext cx="720080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721,4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48264" y="4149080"/>
            <a:ext cx="720080" cy="2160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749,4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558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TextBox 2"/>
          <p:cNvSpPr txBox="1"/>
          <p:nvPr/>
        </p:nvSpPr>
        <p:spPr>
          <a:xfrm>
            <a:off x="-69733" y="188640"/>
            <a:ext cx="925252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3617097109"/>
              </p:ext>
            </p:extLst>
          </p:nvPr>
        </p:nvGraphicFramePr>
        <p:xfrm>
          <a:off x="1619672" y="908720"/>
          <a:ext cx="648072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785926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015498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92866" name="Слайд" r:id="rId5" imgW="2366672" imgH="1775519" progId="PowerPoint.Slide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63705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0072" y="4149080"/>
            <a:ext cx="3458812" cy="2232248"/>
          </a:xfrm>
          <a:prstGeom prst="rect">
            <a:avLst/>
          </a:prstGeom>
        </p:spPr>
      </p:pic>
      <p:pic>
        <p:nvPicPr>
          <p:cNvPr id="15362" name="Picture 2" descr="C:\Users\User\AppData\Local\Microsoft\Windows\Temporary Internet Files\Content.Outlook\RVM8949L\IMG_3606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780928"/>
            <a:ext cx="4864539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528" y="188640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ПРОГРАММА КОМПЛЕКСНОГО РАЗВИТИЯ СИСТЕМ КОММУНАЛЬНОЙ ИНФРАСТРУКТУРЫ    с 2015 по 2025 год</a:t>
            </a:r>
            <a:endParaRPr lang="ru-RU" kern="50" dirty="0">
              <a:solidFill>
                <a:srgbClr val="FF0000"/>
              </a:solidFill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1268760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рамках реализации программы энергосбережения и повышения энергетической эффективности выполнены мероприятия для снижения потерь тепловой энергии при транспортировке, заменено 667  метров трубопроводов тепловых сетей.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65693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CustomShape 2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6" name="Picture 4"/>
          <p:cNvPicPr/>
          <p:nvPr/>
        </p:nvPicPr>
        <p:blipFill>
          <a:blip r:embed="rId2" cstate="print"/>
          <a:stretch/>
        </p:blipFill>
        <p:spPr>
          <a:xfrm>
            <a:off x="0" y="15480"/>
            <a:ext cx="9194040" cy="6842520"/>
          </a:xfrm>
          <a:prstGeom prst="rect">
            <a:avLst/>
          </a:prstGeom>
          <a:ln>
            <a:noFill/>
          </a:ln>
        </p:spPr>
      </p:pic>
      <p:sp>
        <p:nvSpPr>
          <p:cNvPr id="117" name="CustomShape 3"/>
          <p:cNvSpPr/>
          <p:nvPr/>
        </p:nvSpPr>
        <p:spPr>
          <a:xfrm>
            <a:off x="-54360" y="343440"/>
            <a:ext cx="9248040" cy="100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Анализ поступления налоговых  доходов, </a:t>
            </a:r>
            <a:r>
              <a:rPr lang="ru-RU" sz="16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МЛН.  руб.  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lang="ru-RU" sz="2000" b="0" strike="noStrike" spc="-1" dirty="0">
              <a:latin typeface="Arial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611560" y="980728"/>
          <a:ext cx="799288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3528" y="188640"/>
            <a:ext cx="84249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РЕКОНСТРУКЦИЯ  ВОДООЧИСТНЫХ СООРУЖЕНИЙ Г. БУЙ</a:t>
            </a:r>
            <a:endParaRPr lang="ru-RU" sz="2000" b="1" kern="50" dirty="0">
              <a:solidFill>
                <a:srgbClr val="FF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928670"/>
            <a:ext cx="45319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В 2021 году реализованы мероприятия по реконструкции водоочистных сооружений город Буй. 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Финансирование работ осуществлялось из средств бюджета городского округа город Буй, областного, федерального бюджетов. </a:t>
            </a:r>
          </a:p>
          <a:p>
            <a:pPr algn="just"/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429000"/>
            <a:ext cx="3960440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7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928934"/>
            <a:ext cx="403244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https://xn--68-6kcuzpihjx2b4d.xn--p1ai/assets/templates/site/img/logo/logo-g-left-i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857232"/>
            <a:ext cx="400049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37656938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3975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60139" y="71896"/>
            <a:ext cx="700801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kern="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450215" algn="l"/>
              </a:tabLst>
            </a:pPr>
            <a:r>
              <a:rPr lang="ru-RU" sz="2000" b="1" kern="5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КАПИТАЛЬНЫЙ РЕМОНТ МКД В 2021 ГОДУ</a:t>
            </a:r>
            <a:endParaRPr lang="ru-RU" sz="2000" kern="5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98072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кровли д.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</a:t>
            </a:r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Октябрьской революции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4008" y="98072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Капитальный ремонт кровли д.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ул. Пионеров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03648" y="4077072"/>
            <a:ext cx="60463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C00000"/>
                </a:solidFill>
              </a:rPr>
              <a:t>«Общий котел»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отремонтировано 4 дома, разработана ПСД – 1 дома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сумма – </a:t>
            </a:r>
            <a:r>
              <a:rPr lang="ru-RU" b="1" i="1" dirty="0" smtClean="0">
                <a:solidFill>
                  <a:srgbClr val="002060"/>
                </a:solidFill>
              </a:rPr>
              <a:t>7526,62 тыс.руб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87417" y="5301208"/>
            <a:ext cx="33368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u="sng" dirty="0" smtClean="0">
                <a:solidFill>
                  <a:srgbClr val="C00000"/>
                </a:solidFill>
              </a:rPr>
              <a:t>«Специальный счёт»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отремонтировано 10 домов,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сумма – </a:t>
            </a:r>
            <a:r>
              <a:rPr lang="ru-RU" b="1" i="1" dirty="0" smtClean="0">
                <a:solidFill>
                  <a:srgbClr val="002060"/>
                </a:solidFill>
              </a:rPr>
              <a:t>17426,204 тыс.руб.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530"/>
          <a:stretch/>
        </p:blipFill>
        <p:spPr>
          <a:xfrm>
            <a:off x="761071" y="1988840"/>
            <a:ext cx="3738921" cy="168881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1650" b="27951"/>
          <a:stretch/>
        </p:blipFill>
        <p:spPr>
          <a:xfrm>
            <a:off x="5206834" y="1844999"/>
            <a:ext cx="2941251" cy="197649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789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2" name="Picture 4"/>
          <p:cNvPicPr/>
          <p:nvPr/>
        </p:nvPicPr>
        <p:blipFill>
          <a:blip r:embed="rId2" cstate="print"/>
          <a:stretch/>
        </p:blipFill>
        <p:spPr>
          <a:xfrm>
            <a:off x="0" y="-17654"/>
            <a:ext cx="9198000" cy="6846480"/>
          </a:xfrm>
          <a:prstGeom prst="rect">
            <a:avLst/>
          </a:prstGeom>
          <a:ln>
            <a:noFill/>
          </a:ln>
        </p:spPr>
      </p:pic>
      <p:sp>
        <p:nvSpPr>
          <p:cNvPr id="405" name="CustomShape 1"/>
          <p:cNvSpPr/>
          <p:nvPr/>
        </p:nvSpPr>
        <p:spPr>
          <a:xfrm>
            <a:off x="504008" y="-17654"/>
            <a:ext cx="8280000" cy="862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lnSpc>
                <a:spcPct val="100000"/>
              </a:lnSpc>
            </a:pPr>
            <a:r>
              <a:rPr lang="ru-RU" sz="1200" b="1" strike="noStrike" cap="all" spc="-1" dirty="0">
                <a:solidFill>
                  <a:srgbClr val="203864"/>
                </a:solidFill>
                <a:latin typeface="Times New Roman"/>
                <a:ea typeface="Times New Roman"/>
              </a:rPr>
              <a:t> </a:t>
            </a: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МУНИЦИПАЛЬНАЯ ПРОГРАММА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1400" b="1" strike="noStrike" cap="all" spc="-1" dirty="0">
                <a:solidFill>
                  <a:srgbClr val="C00000"/>
                </a:solidFill>
                <a:latin typeface="Times New Roman"/>
                <a:ea typeface="Times New Roman"/>
              </a:rPr>
              <a:t>«Переселение граждан   из аварийного жилищного фонда на территории городского округа город Буй Костромской области на 2019 -2025 годы»</a:t>
            </a:r>
            <a:endParaRPr lang="ru-RU" sz="1400" b="0" strike="noStrike" spc="-1" dirty="0">
              <a:solidFill>
                <a:srgbClr val="C00000"/>
              </a:solidFill>
              <a:latin typeface="Times New Roman"/>
              <a:ea typeface="Times New Roman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504008" y="1891592"/>
            <a:ext cx="435602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реализации программы в 2021 году  было предусмотрено расселить </a:t>
            </a:r>
          </a:p>
          <a:p>
            <a:pPr marL="285750" lvl="0" indent="-285750" algn="just">
              <a:buFontTx/>
              <a:buChar char="-"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123 жилых помещения площадью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4039,16 кв.м на сумму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144 337 048,35 руб.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 них 92 жилых помещения собственность граждан ( предоставление денежной компенсации)</a:t>
            </a:r>
          </a:p>
          <a:p>
            <a:pPr marL="285750" marR="0" lvl="0" indent="-285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31 жилое помещение</a:t>
            </a:r>
            <a:r>
              <a:rPr kumimoji="0" lang="ru-RU" sz="140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(заключение договоров социального найма.)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4599000" y="4252487"/>
            <a:ext cx="406794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состоянию на 31.12.2021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г. расселено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91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жилое помещение в том числе, выдано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64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денежных компенсаций за изъятие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земельных участков с выкупом жилой площади, за 2226,15 кв.м и приобретено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31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жилое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помещение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общей площадью 863,51 кв.м., для жителей, заключивших договор социального найма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администрацией городского округа город Буй Костромской области.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4008" y="917301"/>
            <a:ext cx="82168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9750" algn="just">
              <a:lnSpc>
                <a:spcPct val="100000"/>
              </a:lnSpc>
            </a:pP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2021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году на территории городского округа город Буй Костромской области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реализовывалось           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этапа муниципальной программы «Переселение граждан из аварийного жилищного фонда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на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территории городского округа город Буй Костромской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области на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2019 -2025 годы»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2021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и 2022 </a:t>
            </a:r>
            <a:r>
              <a:rPr lang="ru-RU" sz="1400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 ( </a:t>
            </a: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продолжается).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16" y="4149080"/>
            <a:ext cx="3914383" cy="22903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151" r="9051" b="24800"/>
          <a:stretch/>
        </p:blipFill>
        <p:spPr>
          <a:xfrm>
            <a:off x="4860032" y="1757895"/>
            <a:ext cx="3806912" cy="2010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38033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05532226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85750" y="0"/>
            <a:ext cx="944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6" name="TextBox 1"/>
          <p:cNvSpPr txBox="1">
            <a:spLocks noChangeArrowheads="1"/>
          </p:cNvSpPr>
          <p:nvPr/>
        </p:nvSpPr>
        <p:spPr bwMode="auto">
          <a:xfrm>
            <a:off x="1846128" y="6323887"/>
            <a:ext cx="347047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Очередь в ДОУ </a:t>
            </a:r>
            <a:r>
              <a:rPr lang="ru-RU" sz="1600" b="1" dirty="0" smtClean="0">
                <a:solidFill>
                  <a:srgbClr val="002060"/>
                </a:solidFill>
              </a:rPr>
              <a:t>отсутствует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10742257-3980-4551-868A-26DC3CB821EE}"/>
              </a:ext>
            </a:extLst>
          </p:cNvPr>
          <p:cNvSpPr txBox="1">
            <a:spLocks/>
          </p:cNvSpPr>
          <p:nvPr/>
        </p:nvSpPr>
        <p:spPr>
          <a:xfrm>
            <a:off x="1863712" y="260648"/>
            <a:ext cx="5421397" cy="4254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ДОШКОЛЬНОЕ ОБРАЗОВАНИЕ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3626" y="1012563"/>
            <a:ext cx="31932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sz="1400" b="1" u="sng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детский сад №5 «</a:t>
            </a:r>
            <a:r>
              <a:rPr lang="ru-RU" altLang="ru-RU" sz="1400" b="1" u="sng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Лесовичок»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-Консультационный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психологической,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педагогической, методической поддержки родителей детей от рождения до 18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ru-RU" altLang="ru-RU" sz="1400" b="1" dirty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52737" y="904842"/>
            <a:ext cx="34606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1400" b="1" u="sng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детский сад </a:t>
            </a:r>
            <a:r>
              <a:rPr lang="ru-RU" altLang="ru-RU" sz="1400" b="1" u="sng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№6 «Солнышко»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Консультационный центр психолого-педагогической, диагностической помощи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родителям с детьми дошкольного возраста, </a:t>
            </a:r>
            <a:endParaRPr lang="ru-RU" altLang="ru-RU" sz="1400" b="1" dirty="0" smtClean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том числе от 0 до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</a:p>
        </p:txBody>
      </p:sp>
      <p:pic>
        <p:nvPicPr>
          <p:cNvPr id="18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588" r="5292" b="8138"/>
          <a:stretch>
            <a:fillRect/>
          </a:stretch>
        </p:blipFill>
        <p:spPr bwMode="auto">
          <a:xfrm rot="21120230">
            <a:off x="587460" y="5056626"/>
            <a:ext cx="1165622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304"/>
          <a:stretch>
            <a:fillRect/>
          </a:stretch>
        </p:blipFill>
        <p:spPr bwMode="auto">
          <a:xfrm rot="883635">
            <a:off x="7234597" y="5248150"/>
            <a:ext cx="1117895" cy="1216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2798" y="3308583"/>
            <a:ext cx="2282428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10" descr="C:\Users\Ольга\Desktop\ЦЕНТР\логотип центр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0020" y="904842"/>
            <a:ext cx="1559719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9" descr="C:\Users\User\Desktop\22\IMG_20201022_11281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076" y="2182114"/>
            <a:ext cx="1473178" cy="1472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0" descr="C:\Users\User\Desktop\22\IMG_20201029_11194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99" t="16852" r="13472" b="10556"/>
          <a:stretch>
            <a:fillRect/>
          </a:stretch>
        </p:blipFill>
        <p:spPr bwMode="auto">
          <a:xfrm>
            <a:off x="6948264" y="2358967"/>
            <a:ext cx="1465151" cy="148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8" descr="C:\Users\User\Desktop\22\IMG_20201022_11090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69822"/>
            <a:ext cx="1429626" cy="1429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Рисунок 9" descr="C:\Documents and Settings\Admin\Мои документы\Downloads\image (27)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2" t="24983" r="1922" b="28118"/>
          <a:stretch/>
        </p:blipFill>
        <p:spPr bwMode="auto">
          <a:xfrm>
            <a:off x="6206785" y="3847416"/>
            <a:ext cx="1338944" cy="143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789" r="16600"/>
          <a:stretch>
            <a:fillRect/>
          </a:stretch>
        </p:blipFill>
        <p:spPr bwMode="auto">
          <a:xfrm>
            <a:off x="3269526" y="4901114"/>
            <a:ext cx="1148954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051721" y="2319372"/>
            <a:ext cx="482453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400" b="1" u="sng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 детский сад </a:t>
            </a:r>
            <a:r>
              <a:rPr lang="ru-RU" altLang="ru-RU" sz="1400" b="1" u="sng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№3 «Родничок</a:t>
            </a:r>
            <a:r>
              <a:rPr lang="ru-RU" altLang="ru-RU" sz="1400" b="1" u="sng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-участник программы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«Доступная среда» с целью создания условий, позволяющих детям-инвалидам получить современное дошкольное образование, направленное на улучшение их качества жизни  и  интеграцию в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социум</a:t>
            </a:r>
            <a:endParaRPr lang="ru-RU" altLang="ru-RU" sz="1400" b="1" dirty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2767" y="4868392"/>
            <a:ext cx="1169128" cy="145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627127" y="4042689"/>
            <a:ext cx="2842192" cy="2134273"/>
          </a:xfr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445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Заголовок 1">
            <a:extLst>
              <a:ext uri="{FF2B5EF4-FFF2-40B4-BE49-F238E27FC236}">
                <a16:creationId xmlns="" xmlns:a16="http://schemas.microsoft.com/office/drawing/2014/main" id="{10742257-3980-4551-868A-26DC3CB821EE}"/>
              </a:ext>
            </a:extLst>
          </p:cNvPr>
          <p:cNvSpPr txBox="1">
            <a:spLocks/>
          </p:cNvSpPr>
          <p:nvPr/>
        </p:nvSpPr>
        <p:spPr>
          <a:xfrm>
            <a:off x="1336169" y="116632"/>
            <a:ext cx="6674860" cy="635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ОБЩЕЕ ОБРАЗОВАНИЕ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40152" y="5661248"/>
            <a:ext cx="28672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Центр естественно-научного профиля «Точка роста» на базе МОУ СОШ № 9</a:t>
            </a:r>
          </a:p>
        </p:txBody>
      </p:sp>
      <p:sp>
        <p:nvSpPr>
          <p:cNvPr id="26" name="Прямоугольник 14"/>
          <p:cNvSpPr>
            <a:spLocks noChangeArrowheads="1"/>
          </p:cNvSpPr>
          <p:nvPr/>
        </p:nvSpPr>
        <p:spPr bwMode="auto">
          <a:xfrm>
            <a:off x="787669" y="5499224"/>
            <a:ext cx="225809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Центр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цифрового образования </a:t>
            </a:r>
            <a:r>
              <a:rPr lang="en-US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IT-CUBE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 базе МОУ СОШ № 13 </a:t>
            </a:r>
            <a:endParaRPr lang="ru-RU" altLang="ru-RU" sz="1400" b="1" dirty="0" smtClean="0">
              <a:solidFill>
                <a:srgbClr val="1F4E79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им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 Р.А.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Наумова</a:t>
            </a:r>
            <a:endParaRPr lang="ru-RU" altLang="ru-RU" sz="1400" b="1" dirty="0">
              <a:solidFill>
                <a:srgbClr val="1F4E79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16"/>
          <p:cNvSpPr>
            <a:spLocks noChangeArrowheads="1"/>
          </p:cNvSpPr>
          <p:nvPr/>
        </p:nvSpPr>
        <p:spPr bwMode="auto">
          <a:xfrm>
            <a:off x="3538933" y="5555492"/>
            <a:ext cx="226933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Футбольная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площадка</a:t>
            </a:r>
            <a:endParaRPr lang="ru-RU" altLang="ru-RU" sz="1400" dirty="0">
              <a:solidFill>
                <a:srgbClr val="1F4E79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от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«НОВАТЭК»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 базе МОУ СОШ № 13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им. Р.А. Наумова</a:t>
            </a:r>
            <a:endParaRPr lang="ru-RU" altLang="ru-RU" sz="1400" dirty="0" smtClean="0">
              <a:solidFill>
                <a:srgbClr val="1F4E79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14"/>
          <p:cNvSpPr>
            <a:spLocks noChangeArrowheads="1"/>
          </p:cNvSpPr>
          <p:nvPr/>
        </p:nvSpPr>
        <p:spPr bwMode="auto">
          <a:xfrm>
            <a:off x="6444208" y="2926072"/>
            <a:ext cx="223224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2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Мобильный технопарк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«Кванториум»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 базе МОУ СОШ №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</a:t>
            </a:r>
            <a:endParaRPr lang="ru-RU" altLang="ru-RU" sz="1400" b="1" dirty="0">
              <a:solidFill>
                <a:srgbClr val="1F4E79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3874846"/>
            <a:ext cx="2140784" cy="1576750"/>
          </a:xfrm>
          <a:prstGeom prst="rect">
            <a:avLst/>
          </a:prstGeom>
        </p:spPr>
      </p:pic>
      <p:pic>
        <p:nvPicPr>
          <p:cNvPr id="30" name="Рисунок 29" descr="https://sun9-80.userapi.com/impg/PEyYmJZPaIZbORfzxMLVs1Al1x1dfCvwS-Ykpg/fmrcOWwx4IY.jpg?size=1024x769&amp;quality=96&amp;sign=aecaf38189215f14bff7858ed284ec1c&amp;type=album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0509" y="3874846"/>
            <a:ext cx="1815296" cy="15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77799" y="3874846"/>
            <a:ext cx="1889804" cy="1576750"/>
          </a:xfrm>
          <a:prstGeom prst="rect">
            <a:avLst/>
          </a:prstGeom>
        </p:spPr>
      </p:pic>
      <p:sp>
        <p:nvSpPr>
          <p:cNvPr id="32" name="Прямоугольник 15"/>
          <p:cNvSpPr>
            <a:spLocks noChangeArrowheads="1"/>
          </p:cNvSpPr>
          <p:nvPr/>
        </p:nvSpPr>
        <p:spPr bwMode="auto">
          <a:xfrm>
            <a:off x="682943" y="2871824"/>
            <a:ext cx="243006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Центр гуманитарного и цифрового профилей «Точка роста» на базе МОУ СОШ № 2</a:t>
            </a:r>
          </a:p>
        </p:txBody>
      </p:sp>
      <p:pic>
        <p:nvPicPr>
          <p:cNvPr id="33" name="Picture 10" descr="C:\Users\Меганоут\Downloads\Screenshot_20201220_181407_temp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44208" y="946327"/>
            <a:ext cx="1964582" cy="1974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Picture 15" descr="C:\Users\Меганоут\Downloads\Screenshot_20201220_182000_temp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851200"/>
            <a:ext cx="2087636" cy="2020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Рисунок 34" descr="https://sun9-10.userapi.com/impg/wwDsy7Id28UDM-L93NCTevI54agtJwtozNqBuA/DTuPOl8qBp8.jpg?size=1280x960&amp;quality=96&amp;sign=2ef07e5d328d77f228efd1290e820450&amp;type=album"/>
          <p:cNvPicPr/>
          <p:nvPr/>
        </p:nvPicPr>
        <p:blipFill>
          <a:blip r:embed="rId9" cstate="print"/>
          <a:srcRect r="3828"/>
          <a:stretch>
            <a:fillRect/>
          </a:stretch>
        </p:blipFill>
        <p:spPr bwMode="auto">
          <a:xfrm>
            <a:off x="3556376" y="947693"/>
            <a:ext cx="1959429" cy="1845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3556376" y="2879557"/>
            <a:ext cx="21833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Центр цифрового образования </a:t>
            </a:r>
            <a:r>
              <a:rPr lang="en-US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IT-CUBE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 базе МОУ СОШ № 13 им. Р.А. Наумова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ru-RU" sz="1400" b="1" dirty="0" smtClean="0">
                <a:solidFill>
                  <a:srgbClr val="00339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altLang="ru-RU" sz="1400" b="1" dirty="0">
              <a:solidFill>
                <a:srgbClr val="003399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655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graphicFrame>
        <p:nvGraphicFramePr>
          <p:cNvPr id="5123" name="Содержимое 16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presentationml/2006/ole">
            <p:oleObj spid="_x0000_s343042" r:id="rId3" imgW="4041998" imgH="4523624" progId="">
              <p:embed/>
            </p:oleObj>
          </a:graphicData>
        </a:graphic>
      </p:graphicFrame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44958" y="-207075"/>
            <a:ext cx="9686250" cy="7210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Box 19"/>
          <p:cNvSpPr txBox="1">
            <a:spLocks noChangeArrowheads="1"/>
          </p:cNvSpPr>
          <p:nvPr/>
        </p:nvSpPr>
        <p:spPr bwMode="auto">
          <a:xfrm>
            <a:off x="1190625" y="6175375"/>
            <a:ext cx="3303588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1200" b="1">
              <a:solidFill>
                <a:srgbClr val="002060"/>
              </a:solidFill>
            </a:endParaRPr>
          </a:p>
        </p:txBody>
      </p:sp>
      <p:pic>
        <p:nvPicPr>
          <p:cNvPr id="5129" name="Picture 2" descr="C:\Documents and Settings\Admin\Рабочий стол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430125" y="-11144250"/>
            <a:ext cx="11153775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1547664" y="6453336"/>
            <a:ext cx="2736304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rgbClr val="C00000"/>
                </a:solidFill>
              </a:rPr>
              <a:t>МДОУ д.с. № 117 «Электроник»</a:t>
            </a:r>
            <a:endParaRPr lang="ru-RU" sz="14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rgbClr val="C00000"/>
              </a:solidFill>
            </a:endParaRPr>
          </a:p>
        </p:txBody>
      </p:sp>
      <p:sp>
        <p:nvSpPr>
          <p:cNvPr id="33" name="Заголовок 1">
            <a:extLst>
              <a:ext uri="{FF2B5EF4-FFF2-40B4-BE49-F238E27FC236}">
                <a16:creationId xmlns="" xmlns:a16="http://schemas.microsoft.com/office/drawing/2014/main" id="{10742257-3980-4551-868A-26DC3CB821EE}"/>
              </a:ext>
            </a:extLst>
          </p:cNvPr>
          <p:cNvSpPr txBox="1">
            <a:spLocks/>
          </p:cNvSpPr>
          <p:nvPr/>
        </p:nvSpPr>
        <p:spPr>
          <a:xfrm>
            <a:off x="1758523" y="-157712"/>
            <a:ext cx="6655655" cy="9931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ДОПОЛНИТЕЛЬНОЕ ОБРАЗОВАНИЕ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Объект 11"/>
          <p:cNvSpPr txBox="1">
            <a:spLocks/>
          </p:cNvSpPr>
          <p:nvPr/>
        </p:nvSpPr>
        <p:spPr>
          <a:xfrm>
            <a:off x="322340" y="1962138"/>
            <a:ext cx="5363852" cy="773574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 инновационная площадка </a:t>
            </a:r>
          </a:p>
          <a:p>
            <a:pPr mar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«Разработка и апробация муниципальной модели ранней профессиональной ориентации детей дошкольного возраста» на базе Центра Уникум</a:t>
            </a:r>
            <a:endParaRPr lang="ru-RU" sz="1400" dirty="0" smtClean="0">
              <a:solidFill>
                <a:srgbClr val="1F4E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</a:pPr>
            <a:endParaRPr lang="ru-RU" sz="3200" dirty="0"/>
          </a:p>
        </p:txBody>
      </p:sp>
      <p:pic>
        <p:nvPicPr>
          <p:cNvPr id="35" name="Рисунок 34" descr="C:\Users\компьютер 1\Desktop\Документы\фото занятий\Фото Занятие Медицина\IMG2021020310531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90625" y="808020"/>
            <a:ext cx="1666569" cy="1118160"/>
          </a:xfrm>
          <a:prstGeom prst="rect">
            <a:avLst/>
          </a:prstGeom>
          <a:noFill/>
          <a:ln w="9525">
            <a:solidFill>
              <a:schemeClr val="accent1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pic>
        <p:nvPicPr>
          <p:cNvPr id="36" name="Рисунок 35" descr="C:\Users\компьютер 1\Desktop\Документы\гибдд\MzDyJC5Yjts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33800" y="832568"/>
            <a:ext cx="1714228" cy="1104900"/>
          </a:xfrm>
          <a:prstGeom prst="rect">
            <a:avLst/>
          </a:prstGeom>
          <a:noFill/>
          <a:ln w="9525">
            <a:solidFill>
              <a:schemeClr val="accent1">
                <a:lumMod val="20000"/>
                <a:lumOff val="80000"/>
              </a:schemeClr>
            </a:solidFill>
            <a:miter lim="800000"/>
            <a:headEnd/>
            <a:tailEnd/>
          </a:ln>
        </p:spPr>
      </p:pic>
      <p:sp>
        <p:nvSpPr>
          <p:cNvPr id="37" name="Прямоугольник 36"/>
          <p:cNvSpPr/>
          <p:nvPr/>
        </p:nvSpPr>
        <p:spPr>
          <a:xfrm>
            <a:off x="5940152" y="835442"/>
            <a:ext cx="31238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новых мест дополнительного образования детей на базе Центра Уникум и МОУСОШ № 1</a:t>
            </a:r>
            <a:endParaRPr lang="ru-RU" dirty="0">
              <a:solidFill>
                <a:srgbClr val="1F4E79"/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55368" y="1789549"/>
            <a:ext cx="1532076" cy="1532077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52320" y="2420888"/>
            <a:ext cx="1547147" cy="1547147"/>
          </a:xfrm>
          <a:prstGeom prst="rect">
            <a:avLst/>
          </a:prstGeom>
        </p:spPr>
      </p:pic>
      <p:sp>
        <p:nvSpPr>
          <p:cNvPr id="40" name="Прямоугольник 39"/>
          <p:cNvSpPr/>
          <p:nvPr/>
        </p:nvSpPr>
        <p:spPr>
          <a:xfrm>
            <a:off x="4619862" y="3429281"/>
            <a:ext cx="2489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</a:t>
            </a:r>
          </a:p>
          <a:p>
            <a:pPr lvl="0" algn="ctr"/>
            <a:r>
              <a:rPr lang="ru-RU" sz="14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«Доступная среда» </a:t>
            </a:r>
          </a:p>
          <a:p>
            <a:pPr lvl="0" algn="ctr"/>
            <a:r>
              <a:rPr lang="ru-RU" sz="1400" b="1" dirty="0">
                <a:solidFill>
                  <a:srgbClr val="1F4E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базе Дома детского творчества</a:t>
            </a:r>
            <a:endParaRPr lang="ru-RU" dirty="0">
              <a:solidFill>
                <a:srgbClr val="1F4E79"/>
              </a:solidFill>
            </a:endParaRPr>
          </a:p>
        </p:txBody>
      </p:sp>
      <p:pic>
        <p:nvPicPr>
          <p:cNvPr id="41" name="Рисунок 40" descr="IMG_20210219_144013.jp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7236296" y="4293096"/>
            <a:ext cx="1512168" cy="1944216"/>
          </a:xfrm>
          <a:prstGeom prst="rect">
            <a:avLst/>
          </a:prstGeom>
        </p:spPr>
      </p:pic>
      <p:pic>
        <p:nvPicPr>
          <p:cNvPr id="42" name="Рисунок 41" descr="IMG_20210219_095534.jpg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436096" y="4725144"/>
            <a:ext cx="1352551" cy="1830980"/>
          </a:xfrm>
          <a:prstGeom prst="rect">
            <a:avLst/>
          </a:prstGeom>
        </p:spPr>
      </p:pic>
      <p:graphicFrame>
        <p:nvGraphicFramePr>
          <p:cNvPr id="43" name="Объект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2190261"/>
              </p:ext>
            </p:extLst>
          </p:nvPr>
        </p:nvGraphicFramePr>
        <p:xfrm>
          <a:off x="915214" y="2921449"/>
          <a:ext cx="3675700" cy="1913997"/>
        </p:xfrm>
        <a:graphic>
          <a:graphicData uri="http://schemas.openxmlformats.org/presentationml/2006/ole">
            <p:oleObj spid="_x0000_s343043" name="Документ" r:id="rId12" imgW="5938880" imgH="2319934" progId="Word.Document.12">
              <p:embed/>
            </p:oleObj>
          </a:graphicData>
        </a:graphic>
      </p:graphicFrame>
      <p:pic>
        <p:nvPicPr>
          <p:cNvPr id="44" name="Рисунок 4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27584" y="4509120"/>
            <a:ext cx="1998137" cy="2011854"/>
          </a:xfrm>
          <a:prstGeom prst="rect">
            <a:avLst/>
          </a:prstGeom>
        </p:spPr>
      </p:pic>
      <p:pic>
        <p:nvPicPr>
          <p:cNvPr id="45" name="Рисунок 44" descr="D:\фото\Площадка садик\БТГП_Строитель\DSCN5645.JPG"/>
          <p:cNvPicPr/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967512" y="4725145"/>
            <a:ext cx="1652349" cy="1435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959167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graphicFrame>
        <p:nvGraphicFramePr>
          <p:cNvPr id="5123" name="Содержимое 16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presentationml/2006/ole">
            <p:oleObj spid="_x0000_s344066" r:id="rId3" imgW="4041998" imgH="4523624" progId="">
              <p:embed/>
            </p:oleObj>
          </a:graphicData>
        </a:graphic>
      </p:graphicFrame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3975" y="0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2" descr="C:\Documents and Settings\Admin\Рабочий стол\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430125" y="-11144250"/>
            <a:ext cx="11153775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10742257-3980-4551-868A-26DC3CB821EE}"/>
              </a:ext>
            </a:extLst>
          </p:cNvPr>
          <p:cNvSpPr txBox="1">
            <a:spLocks/>
          </p:cNvSpPr>
          <p:nvPr/>
        </p:nvSpPr>
        <p:spPr>
          <a:xfrm>
            <a:off x="1207582" y="242359"/>
            <a:ext cx="6674860" cy="635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ПОДГОТОВКА И СОВЕРШЕНСТВОВАНИЕ КАДРОВ</a:t>
            </a:r>
            <a:endParaRPr lang="ru-RU" sz="2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8" descr="20170207_143839.jpg"/>
          <p:cNvPicPr>
            <a:picLocks noChangeAspect="1" noChangeArrowheads="1"/>
          </p:cNvPicPr>
          <p:nvPr/>
        </p:nvPicPr>
        <p:blipFill>
          <a:blip r:embed="rId6" cstate="print">
            <a:extLst/>
          </a:blip>
          <a:srcRect/>
          <a:stretch>
            <a:fillRect/>
          </a:stretch>
        </p:blipFill>
        <p:spPr bwMode="auto">
          <a:xfrm>
            <a:off x="3635896" y="1996254"/>
            <a:ext cx="1890730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/>
          </a:blip>
          <a:stretch>
            <a:fillRect/>
          </a:stretch>
        </p:blipFill>
        <p:spPr>
          <a:xfrm>
            <a:off x="899592" y="919987"/>
            <a:ext cx="2232248" cy="2152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4"/>
          <p:cNvSpPr>
            <a:spLocks noChangeArrowheads="1"/>
          </p:cNvSpPr>
          <p:nvPr/>
        </p:nvSpPr>
        <p:spPr bwMode="auto">
          <a:xfrm>
            <a:off x="3455876" y="5424465"/>
            <a:ext cx="226825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Практика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в МОУ СОШ № 13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им. Р.А. Наумова</a:t>
            </a:r>
          </a:p>
        </p:txBody>
      </p:sp>
      <p:sp>
        <p:nvSpPr>
          <p:cNvPr id="15" name="Прямоугольник 15"/>
          <p:cNvSpPr>
            <a:spLocks noChangeArrowheads="1"/>
          </p:cNvSpPr>
          <p:nvPr/>
        </p:nvSpPr>
        <p:spPr bwMode="auto">
          <a:xfrm>
            <a:off x="575556" y="3084891"/>
            <a:ext cx="288032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Стажировка молодых педагогов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«Сервисы  Google  в  работе учителя»</a:t>
            </a:r>
          </a:p>
        </p:txBody>
      </p:sp>
      <p:pic>
        <p:nvPicPr>
          <p:cNvPr id="16" name="Picture 10" descr="http://www.eduportal44.ru/Buy/IMC/9/%D0%98%D0%B7%D0%BE%D0%B1%D1%80%D0%B0%D0%B6%D0%B5%D0%BD%D0%B8%D0%B5%20019.jpg"/>
          <p:cNvPicPr>
            <a:picLocks noChangeAspect="1" noChangeArrowheads="1"/>
          </p:cNvPicPr>
          <p:nvPr/>
        </p:nvPicPr>
        <p:blipFill>
          <a:blip r:embed="rId8" cstate="print">
            <a:extLst/>
          </a:blip>
          <a:srcRect/>
          <a:stretch>
            <a:fillRect/>
          </a:stretch>
        </p:blipFill>
        <p:spPr bwMode="auto">
          <a:xfrm>
            <a:off x="906488" y="3809112"/>
            <a:ext cx="2052228" cy="1876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683298" y="5806043"/>
            <a:ext cx="266483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Муниципальный проект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«Тьюторское сопровождение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молодых педагогов»</a:t>
            </a:r>
            <a:endParaRPr lang="ru-RU" altLang="ru-RU" sz="1400" dirty="0" smtClean="0">
              <a:solidFill>
                <a:srgbClr val="1F4E79"/>
              </a:solidFill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526626" y="5709465"/>
            <a:ext cx="291464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Муниципальная стажировка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«Создание персонального сайта педагога»</a:t>
            </a:r>
          </a:p>
        </p:txBody>
      </p:sp>
      <p:sp>
        <p:nvSpPr>
          <p:cNvPr id="19" name="Прямоугольник 14"/>
          <p:cNvSpPr>
            <a:spLocks noChangeArrowheads="1"/>
          </p:cNvSpPr>
          <p:nvPr/>
        </p:nvSpPr>
        <p:spPr bwMode="auto">
          <a:xfrm>
            <a:off x="5724128" y="3072522"/>
            <a:ext cx="286226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339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 err="1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Геокешинг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endParaRPr lang="ru-RU" altLang="ru-RU" sz="1400" b="1" dirty="0" smtClean="0">
              <a:solidFill>
                <a:srgbClr val="1F4E79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для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молодых  </a:t>
            </a: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педагогов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400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400" b="1" dirty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«Педагогический старт»</a:t>
            </a:r>
          </a:p>
        </p:txBody>
      </p:sp>
      <p:pic>
        <p:nvPicPr>
          <p:cNvPr id="20" name="Picture 4" descr="http://www.eduportal44.ru/Buy/IMC/DocLib59/%D0%BC%D0%BE%D0%BB%D0%BE%D0%B4%D1%8B%D0%B5%20%D0%BF%D0%B5%D0%B4%D0%B0%D0%B3%D0%BE%D0%B3%D0%B8%202%20058.jpg"/>
          <p:cNvPicPr>
            <a:picLocks noChangeAspect="1" noChangeArrowheads="1"/>
          </p:cNvPicPr>
          <p:nvPr/>
        </p:nvPicPr>
        <p:blipFill>
          <a:blip r:embed="rId9" cstate="print">
            <a:extLst/>
          </a:blip>
          <a:srcRect/>
          <a:stretch>
            <a:fillRect/>
          </a:stretch>
        </p:blipFill>
        <p:spPr bwMode="auto">
          <a:xfrm>
            <a:off x="6084168" y="1009881"/>
            <a:ext cx="2250894" cy="2035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41861" y="3766140"/>
            <a:ext cx="2498903" cy="1857375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3347864" y="946959"/>
            <a:ext cx="25922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ШКОЛА МОЛОДОГО ПЕДАГОГА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1F4E79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на базе ИМЦ</a:t>
            </a:r>
            <a:endParaRPr lang="ru-RU" altLang="ru-RU" b="1" dirty="0">
              <a:solidFill>
                <a:srgbClr val="1F4E79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38207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628650" y="18256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48680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Выявление и жизнеустройство детей-сирот и детей, оставшихся без попечения родителей,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в 2021 году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17008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683568" y="1556792"/>
          <a:ext cx="7776864" cy="4577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76616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9601" y="188640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Финансирование   муниципальной    программы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по организации     оздоровления,    отдыха   и занятости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детей   и     подростков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6" name="Group 5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85341441"/>
              </p:ext>
            </p:extLst>
          </p:nvPr>
        </p:nvGraphicFramePr>
        <p:xfrm>
          <a:off x="539552" y="1700808"/>
          <a:ext cx="8028894" cy="4602480"/>
        </p:xfrm>
        <a:graphic>
          <a:graphicData uri="http://schemas.openxmlformats.org/drawingml/2006/table">
            <a:tbl>
              <a:tblPr/>
              <a:tblGrid>
                <a:gridCol w="35373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945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945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945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078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872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Источники финансирования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Объем финансирования (тыс. руб.)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CED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90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2018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2019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2020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2021год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flip="none" rotWithShape="1">
                      <a:gsLst>
                        <a:gs pos="0">
                          <a:srgbClr val="3399FF">
                            <a:tint val="66000"/>
                            <a:satMod val="160000"/>
                          </a:srgbClr>
                        </a:gs>
                        <a:gs pos="50000">
                          <a:srgbClr val="3399FF">
                            <a:tint val="44500"/>
                            <a:satMod val="160000"/>
                          </a:srgbClr>
                        </a:gs>
                        <a:gs pos="100000">
                          <a:srgbClr val="3399FF">
                            <a:tint val="23500"/>
                            <a:satMod val="160000"/>
                          </a:srgbClr>
                        </a:gs>
                      </a:gsLst>
                      <a:lin ang="18900000" scaled="1"/>
                      <a:tileRect/>
                    </a:gra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172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Местный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оздоровительные пришкольные  лагеря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444</a:t>
                      </a: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1141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472,2</a:t>
                      </a: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1184,4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172,70</a:t>
                      </a: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1184,4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309,158</a:t>
                      </a: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1174,6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293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Областной бюджет: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 оздоровительные пришкольные  лагеря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 трудоустройство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1101</a:t>
                      </a: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1103,8</a:t>
                      </a: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170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927,0</a:t>
                      </a: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170,0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1067,04</a:t>
                      </a: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166,1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50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Привлеченные средства: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родительская плата (пришкольные оздоровительные лагеря)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средства предприятий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474</a:t>
                      </a:r>
                    </a:p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190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501,4</a:t>
                      </a:r>
                    </a:p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139,0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350,2</a:t>
                      </a:r>
                    </a:p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121,0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584,18</a:t>
                      </a:r>
                    </a:p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118,6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8950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</a:rPr>
                        <a:t>Всего средств, предусмотренных на организацию отдыха  и трудоустройство детей и подростков в городском округе город Буй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3540,0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3570,8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2925,3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Calibri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3419,7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79557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08520" y="188640"/>
            <a:ext cx="925252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деятельность    учреждений   культуры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 в 2021 году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755575" y="2852936"/>
          <a:ext cx="4536505" cy="1447292"/>
        </p:xfrm>
        <a:graphic>
          <a:graphicData uri="http://schemas.openxmlformats.org/drawingml/2006/table">
            <a:tbl>
              <a:tblPr/>
              <a:tblGrid>
                <a:gridCol w="2304257"/>
                <a:gridCol w="2232248"/>
              </a:tblGrid>
              <a:tr h="10979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Количество </a:t>
                      </a:r>
                      <a:r>
                        <a:rPr lang="ru-RU" sz="1400" b="1" kern="1200" dirty="0" smtClean="0">
                          <a:solidFill>
                            <a:srgbClr val="FFFFFF"/>
                          </a:solidFill>
                          <a:latin typeface="Calibri"/>
                          <a:ea typeface="Times New Roman"/>
                          <a:cs typeface="Arial"/>
                        </a:rPr>
                        <a:t>участников клубных формирований в культурно - досуговых учреждениях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Численность 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учащихся </a:t>
                      </a: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учреждений 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дополнительного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FFFFFF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образования 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</a:tr>
              <a:tr h="3422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1121 человека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marL="96139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565 </a:t>
                      </a:r>
                      <a:r>
                        <a:rPr lang="ru-RU" sz="1600" b="1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челов</a:t>
                      </a:r>
                      <a:r>
                        <a:rPr lang="ru-RU" sz="1800" b="1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ек 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611560" y="908720"/>
          <a:ext cx="7992887" cy="1738646"/>
        </p:xfrm>
        <a:graphic>
          <a:graphicData uri="http://schemas.openxmlformats.org/drawingml/2006/table">
            <a:tbl>
              <a:tblPr/>
              <a:tblGrid>
                <a:gridCol w="2175910"/>
                <a:gridCol w="2151596"/>
                <a:gridCol w="1865182"/>
                <a:gridCol w="1800199"/>
              </a:tblGrid>
              <a:tr h="11593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Численность участников платных и бесплатных </a:t>
                      </a:r>
                      <a:r>
                        <a:rPr lang="ru-RU" sz="14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культурно  - досуговых </a:t>
                      </a:r>
                      <a:r>
                        <a:rPr lang="ru-RU" sz="1400" b="1" dirty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мероприятий </a:t>
                      </a: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посетителей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библиотек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посещений Буйского краеведческого музея им. Т.В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 </a:t>
                      </a:r>
                      <a:r>
                        <a:rPr lang="ru-RU" sz="1400" b="1" dirty="0" err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Ольховик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посетителей кинотеатра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9014" marR="9014" marT="90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75B6"/>
                    </a:solidFill>
                  </a:tcPr>
                </a:tc>
              </a:tr>
              <a:tr h="5792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728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190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213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560" marR="54560" marT="27517" marB="27517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121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014" marR="9014" marT="9014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E9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2852936"/>
            <a:ext cx="2520280" cy="1536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_DSC794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4581128"/>
            <a:ext cx="255270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_DSC80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68144" y="4581128"/>
            <a:ext cx="262890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 descr="https://sun9-86.userapi.com/impg/bJUnTFII-50ji64oxGJPYfLzaW5nqMWRtdQ_uA/c0vgTDfyH-I.jpg?size=794x822&amp;quality=96&amp;sign=16103041c39b0640cf8691f3fdb7d6b6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4581128"/>
            <a:ext cx="2376264" cy="18722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3196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274680"/>
            <a:ext cx="8225280" cy="1138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5" name="CustomShape 2"/>
          <p:cNvSpPr/>
          <p:nvPr/>
        </p:nvSpPr>
        <p:spPr>
          <a:xfrm>
            <a:off x="457200" y="1600200"/>
            <a:ext cx="8225280" cy="4521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16" name="Picture 4"/>
          <p:cNvPicPr/>
          <p:nvPr/>
        </p:nvPicPr>
        <p:blipFill>
          <a:blip r:embed="rId2" cstate="print"/>
          <a:stretch/>
        </p:blipFill>
        <p:spPr>
          <a:xfrm>
            <a:off x="0" y="15480"/>
            <a:ext cx="9194040" cy="6842520"/>
          </a:xfrm>
          <a:prstGeom prst="rect">
            <a:avLst/>
          </a:prstGeom>
          <a:ln>
            <a:noFill/>
          </a:ln>
        </p:spPr>
      </p:pic>
      <p:sp>
        <p:nvSpPr>
          <p:cNvPr id="117" name="CustomShape 3"/>
          <p:cNvSpPr/>
          <p:nvPr/>
        </p:nvSpPr>
        <p:spPr>
          <a:xfrm>
            <a:off x="-54360" y="343440"/>
            <a:ext cx="9248040" cy="1001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Анализ поступления </a:t>
            </a:r>
            <a:r>
              <a:rPr lang="ru-RU" sz="2000" b="1" strike="noStrike" cap="all" spc="-1" dirty="0" smtClean="0">
                <a:solidFill>
                  <a:srgbClr val="FF0000"/>
                </a:solidFill>
                <a:latin typeface="Arial"/>
                <a:ea typeface="DejaVu Sans"/>
              </a:rPr>
              <a:t>неналоговых  </a:t>
            </a: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доходов, </a:t>
            </a:r>
            <a:r>
              <a:rPr lang="ru-RU" sz="16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МЛН.  руб.  </a:t>
            </a:r>
            <a:endParaRPr lang="ru-RU" sz="16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cap="all" spc="-1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lang="ru-RU" sz="2000" b="0" strike="noStrike" spc="-1" dirty="0">
              <a:latin typeface="Arial"/>
            </a:endParaRP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611560" y="980728"/>
          <a:ext cx="7992888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5273" y="899585"/>
            <a:ext cx="59766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en-US" sz="1600" dirty="0" smtClean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endParaRPr lang="ru-RU" sz="1600" dirty="0" smtClean="0"/>
          </a:p>
          <a:p>
            <a:pPr marL="342900" indent="-342900"/>
            <a:endParaRPr lang="ru-RU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1190049" y="6175323"/>
            <a:ext cx="3303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23728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188640"/>
            <a:ext cx="7848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РЕАЛИЗАЦИЯ НАЦИОНАЛЬНОГО ПРОЕКТА «КУЛЬТУРА»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3608" y="836713"/>
            <a:ext cx="698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400" b="1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Капитальный ремонт здания  МБУДО «Детская художественная школа </a:t>
            </a:r>
          </a:p>
          <a:p>
            <a:pPr algn="ctr">
              <a:defRPr/>
            </a:pPr>
            <a:r>
              <a:rPr lang="ru-RU" sz="1400" b="1" i="1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им. Н.П. Якушева»  городского округа город Буй</a:t>
            </a:r>
            <a:endParaRPr lang="ru-RU" sz="1600" i="1" u="sng" dirty="0">
              <a:ln>
                <a:solidFill>
                  <a:schemeClr val="accent1">
                    <a:lumMod val="75000"/>
                  </a:schemeClr>
                </a:solidFill>
              </a:ln>
            </a:endParaRPr>
          </a:p>
        </p:txBody>
      </p:sp>
      <p:pic>
        <p:nvPicPr>
          <p:cNvPr id="16" name="Рисунок 15" descr="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48264" y="3933056"/>
            <a:ext cx="1584177" cy="2376265"/>
          </a:xfrm>
          <a:prstGeom prst="rect">
            <a:avLst/>
          </a:prstGeom>
        </p:spPr>
      </p:pic>
      <p:pic>
        <p:nvPicPr>
          <p:cNvPr id="22" name="Рисунок 15" descr="2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340768"/>
            <a:ext cx="324036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18" descr="3.JPG"/>
          <p:cNvPicPr>
            <a:picLocks noChangeAspect="1"/>
          </p:cNvPicPr>
          <p:nvPr/>
        </p:nvPicPr>
        <p:blipFill>
          <a:blip r:embed="rId6" cstate="print"/>
          <a:srcRect l="6879" t="19928" r="5292" b="9091"/>
          <a:stretch>
            <a:fillRect/>
          </a:stretch>
        </p:blipFill>
        <p:spPr bwMode="auto">
          <a:xfrm>
            <a:off x="3419872" y="2564904"/>
            <a:ext cx="2109265" cy="2802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0" descr="19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1340768"/>
            <a:ext cx="3353743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1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292080" y="3933056"/>
            <a:ext cx="1728540" cy="2374436"/>
          </a:xfrm>
          <a:prstGeom prst="rect">
            <a:avLst/>
          </a:prstGeom>
        </p:spPr>
      </p:pic>
      <p:pic>
        <p:nvPicPr>
          <p:cNvPr id="19" name="Рисунок 18" descr="15.jpg"/>
          <p:cNvPicPr>
            <a:picLocks noChangeAspect="1"/>
          </p:cNvPicPr>
          <p:nvPr/>
        </p:nvPicPr>
        <p:blipFill>
          <a:blip r:embed="rId9" cstate="print"/>
          <a:srcRect l="5824"/>
          <a:stretch>
            <a:fillRect/>
          </a:stretch>
        </p:blipFill>
        <p:spPr bwMode="auto">
          <a:xfrm>
            <a:off x="611560" y="3861048"/>
            <a:ext cx="3240360" cy="2399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782764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35273" y="899585"/>
            <a:ext cx="59766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 </a:t>
            </a:r>
            <a:endParaRPr lang="en-US" sz="1600" dirty="0" smtClean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pPr algn="ctr"/>
            <a:endParaRPr lang="ru-RU" sz="800" dirty="0">
              <a:solidFill>
                <a:srgbClr val="FF0000"/>
              </a:solidFill>
            </a:endParaRPr>
          </a:p>
          <a:p>
            <a:pPr algn="ctr"/>
            <a:endParaRPr lang="ru-RU" sz="800" dirty="0" smtClean="0">
              <a:solidFill>
                <a:srgbClr val="FF0000"/>
              </a:solidFill>
            </a:endParaRPr>
          </a:p>
          <a:p>
            <a:endParaRPr lang="ru-RU" sz="1600" dirty="0" smtClean="0"/>
          </a:p>
          <a:p>
            <a:pPr marL="342900" indent="-342900"/>
            <a:endParaRPr lang="ru-RU" dirty="0" smtClean="0"/>
          </a:p>
        </p:txBody>
      </p:sp>
      <p:sp>
        <p:nvSpPr>
          <p:cNvPr id="20" name="TextBox 19"/>
          <p:cNvSpPr txBox="1"/>
          <p:nvPr/>
        </p:nvSpPr>
        <p:spPr>
          <a:xfrm>
            <a:off x="1190049" y="6175323"/>
            <a:ext cx="33035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2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123728" y="465313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39552" y="188640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Укрепление материально – технической базы в рамках проекта «Культура малой Родины» </a:t>
            </a:r>
            <a:endParaRPr lang="ru-RU" sz="2000" b="1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МБУК «Дворец культуры»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124744"/>
            <a:ext cx="3744416" cy="2495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789040"/>
            <a:ext cx="3791208" cy="2424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 descr="https://dk-bui.kst.muzkult.ru/media/2021/04/20/1248119081/15.04.21_Otkry_tie_Mul_tstudii_1.jpg.crop_144x1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124744"/>
            <a:ext cx="3672408" cy="2448272"/>
          </a:xfrm>
          <a:prstGeom prst="rect">
            <a:avLst/>
          </a:prstGeom>
          <a:noFill/>
        </p:spPr>
      </p:pic>
      <p:pic>
        <p:nvPicPr>
          <p:cNvPr id="3079" name="Picture 7" descr="https://dk-bui.kst.muzkult.ru/media/2021/04/20/1248120528/15.04.21_Otkry_tie_Mul_tstudii_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3789040"/>
            <a:ext cx="3672408" cy="244588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782764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7" name="Содержимое 16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-38466" y="1239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046697" y="3867608"/>
            <a:ext cx="25862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  </a:t>
            </a:r>
            <a:endParaRPr lang="ru-RU" sz="1200" b="1" dirty="0">
              <a:solidFill>
                <a:srgbClr val="002060"/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9019535"/>
              </p:ext>
            </p:extLst>
          </p:nvPr>
        </p:nvGraphicFramePr>
        <p:xfrm>
          <a:off x="755576" y="908720"/>
          <a:ext cx="7704856" cy="157761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520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3224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67710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</a:t>
                      </a:r>
                      <a:r>
                        <a:rPr lang="ru-RU" sz="135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35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граждан, вовлеченных в добровольческую деятельность</a:t>
                      </a:r>
                      <a:endParaRPr lang="ru-RU" sz="1400" b="1" dirty="0" smtClean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 численности детей и молодежи вовлеченных в социально активную деятельность через реализацию патриотических проектов </a:t>
                      </a:r>
                      <a:endParaRPr lang="ru-RU" sz="1400" b="1" dirty="0"/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Общая численность</a:t>
                      </a:r>
                    </a:p>
                    <a:p>
                      <a:pPr algn="ctr"/>
                      <a:r>
                        <a:rPr lang="ru-RU" dirty="0" smtClean="0"/>
                        <a:t>вовлеченных  в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добровольческую (волонтерскую) деятельность, человек</a:t>
                      </a:r>
                      <a:endParaRPr lang="ru-RU" sz="135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747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r>
                        <a:rPr lang="ru-RU" sz="1800" b="1" kern="1200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253 чел.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1174 чел.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3267 </a:t>
                      </a:r>
                      <a:r>
                        <a:rPr lang="ru-RU" sz="1800" b="1" baseline="0" dirty="0" smtClean="0">
                          <a:solidFill>
                            <a:srgbClr val="002060"/>
                          </a:solidFill>
                        </a:rPr>
                        <a:t>чел.</a:t>
                      </a:r>
                      <a:endParaRPr lang="ru-RU" sz="18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683568" y="260648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Реализация государственной молодежной политики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3068960"/>
            <a:ext cx="230425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2636912"/>
            <a:ext cx="266429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AutoShape 6" descr="ZK6Np2Pw0h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ZK6Np2Pw0h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2636912"/>
            <a:ext cx="2664296" cy="1776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https://sun9-32.userapi.com/impg/X8m8GjPz9nDhyrdfHnFMkFs0oVZsgZpj5GVm6Q/xpepP5hYKrY.jpg?size=1280x958&amp;quality=95&amp;sign=3ed2b1ab679ffd23d576366f6e6db6cc&amp;type=albu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4509120"/>
            <a:ext cx="2693912" cy="2016224"/>
          </a:xfrm>
          <a:prstGeom prst="rect">
            <a:avLst/>
          </a:prstGeom>
          <a:noFill/>
        </p:spPr>
      </p:pic>
      <p:pic>
        <p:nvPicPr>
          <p:cNvPr id="2060" name="Picture 12" descr="https://sun9-39.userapi.com/impg/wqPco9XaDaGTvviFpiqhK9TrLW7-DkbqS1XnbQ/OkDNRydXUIw.jpg?size=1280x960&amp;quality=96&amp;sign=c5fee6ee38910eb6cf32e6b670f7bded&amp;type=album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8144" y="4581128"/>
            <a:ext cx="2688298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77915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-10815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89922" y="260648"/>
            <a:ext cx="42015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Спортивные    достижения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243" y="2691449"/>
            <a:ext cx="2232248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место</a:t>
            </a:r>
          </a:p>
          <a:p>
            <a:pPr algn="ctr"/>
            <a:r>
              <a:rPr lang="en-US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летние</a:t>
            </a:r>
          </a:p>
          <a:p>
            <a:pPr algn="ctr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портивные игры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08834" y="2692549"/>
            <a:ext cx="2369586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 в Первенстве России по легкой атлетике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Кулешова Марина, 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Смирнова Дарья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965807" y="2692549"/>
            <a:ext cx="1926673" cy="7189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место</a:t>
            </a:r>
          </a:p>
          <a:p>
            <a:pPr algn="ctr"/>
            <a:r>
              <a:rPr lang="en-US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зимние 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спортивные игры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="" xmlns:p14="http://schemas.microsoft.com/office/powerpoint/2010/main" val="2242363428"/>
              </p:ext>
            </p:extLst>
          </p:nvPr>
        </p:nvGraphicFramePr>
        <p:xfrm>
          <a:off x="155575" y="3411529"/>
          <a:ext cx="8496944" cy="3212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Заголовок 1"/>
          <p:cNvSpPr txBox="1">
            <a:spLocks/>
          </p:cNvSpPr>
          <p:nvPr/>
        </p:nvSpPr>
        <p:spPr>
          <a:xfrm>
            <a:off x="1952142" y="6089991"/>
            <a:ext cx="7191858" cy="768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lvl="0" defTabSz="685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7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2016 г. – 73 знака</a:t>
            </a:r>
            <a:r>
              <a:rPr lang="en-US" sz="17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17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           2018 </a:t>
            </a:r>
            <a:r>
              <a:rPr lang="ru-RU" sz="17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г. – 612 </a:t>
            </a:r>
            <a:r>
              <a:rPr lang="ru-RU" sz="17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знаков      2020 г. – 379 знаков</a:t>
            </a:r>
          </a:p>
          <a:p>
            <a:pPr lvl="0" defTabSz="685800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17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2017 </a:t>
            </a:r>
            <a:r>
              <a:rPr lang="ru-RU" sz="17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г. – 527 знаков</a:t>
            </a:r>
            <a:r>
              <a:rPr lang="en-US" sz="1700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 </a:t>
            </a:r>
            <a:r>
              <a:rPr lang="ru-RU" sz="1700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      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2019</a:t>
            </a:r>
            <a:r>
              <a:rPr kumimoji="0" lang="ru-RU" sz="1700" b="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г. – 882 знака</a:t>
            </a:r>
            <a:r>
              <a:rPr kumimoji="0" lang="en-US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2021 г. - 988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AutoShape 4" descr="https://apf.mail.ru/cgi-bin/readmsg?id=15824680030735377008;0;2&amp;exif=1&amp;full=1&amp;x-email=buy-sportkylt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2" descr="C:\Users\Александра\Downloads\image-09-03-21-09-35-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233" y="979984"/>
            <a:ext cx="2187028" cy="1504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62.userapi.com/impg/QOPG-EGQZze8LdCymPrsjY0CaAj4bohDoEbCBA/GLnnZcjqhHk.jpg?size=1280x960&amp;quality=96&amp;sign=53481746e3342ee9fb7938ee2df8a69a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12" t="6826" r="5159" b="32168"/>
          <a:stretch/>
        </p:blipFill>
        <p:spPr bwMode="auto">
          <a:xfrm>
            <a:off x="1983" y="993451"/>
            <a:ext cx="2292768" cy="16082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sun9-62.userapi.com/impg/i5URacpQpdYMWGCWywEw3GD3Hress5m_UrgUAA/rJReCWKUlZw.jpg?size=1280x854&amp;quality=96&amp;sign=08f193107ef4e4c1f0b60776470e7e3a&amp;type=album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654" y="1089395"/>
            <a:ext cx="2222844" cy="14830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60.userapi.com/impg/PTkJMBV8drJRxtOtjwtFG3r6_T-2y1XJdcmOLg/0Wl6J8mqGMM.jpg?size=810x1080&amp;quality=96&amp;sign=71fe005a3a8567212f77af28f4985107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30" r="-205" b="34107"/>
          <a:stretch/>
        </p:blipFill>
        <p:spPr bwMode="auto">
          <a:xfrm>
            <a:off x="4688470" y="1089395"/>
            <a:ext cx="2143763" cy="1402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4785581" y="2692549"/>
            <a:ext cx="2046652" cy="6704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Милана Калашникова</a:t>
            </a:r>
          </a:p>
          <a:p>
            <a:pPr algn="ctr"/>
            <a:r>
              <a:rPr lang="ru-RU" sz="1200" b="1" dirty="0" smtClean="0">
                <a:solidFill>
                  <a:srgbClr val="002060"/>
                </a:solidFill>
              </a:rPr>
              <a:t>В XIV </a:t>
            </a:r>
            <a:r>
              <a:rPr lang="ru-RU" sz="1200" b="1" dirty="0">
                <a:solidFill>
                  <a:srgbClr val="002060"/>
                </a:solidFill>
              </a:rPr>
              <a:t>Ростех </a:t>
            </a:r>
            <a:r>
              <a:rPr lang="ru-RU" sz="1200" b="1" dirty="0" smtClean="0">
                <a:solidFill>
                  <a:srgbClr val="002060"/>
                </a:solidFill>
              </a:rPr>
              <a:t>Деминском </a:t>
            </a:r>
            <a:r>
              <a:rPr lang="ru-RU" sz="1200" b="1" dirty="0">
                <a:solidFill>
                  <a:srgbClr val="002060"/>
                </a:solidFill>
              </a:rPr>
              <a:t>лыжном </a:t>
            </a:r>
            <a:r>
              <a:rPr lang="ru-RU" sz="1200" b="1" dirty="0" smtClean="0">
                <a:solidFill>
                  <a:srgbClr val="002060"/>
                </a:solidFill>
              </a:rPr>
              <a:t>марафоне</a:t>
            </a: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9083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3" y="116632"/>
            <a:ext cx="85445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ДЕЯТЕЛЬНОСТЬ  СОВЕТОВ   ТЕРРИТОРИАЛЬНОГО ОБЩЕСТВЕННОГО    САМОУПРАВЛЕНИЯ   В  2021 ГОДУ</a:t>
            </a:r>
            <a:endParaRPr lang="ru-RU" sz="2000" kern="50" dirty="0">
              <a:solidFill>
                <a:srgbClr val="FF0000"/>
              </a:solidFill>
              <a:effectLst/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13837" y="4692690"/>
            <a:ext cx="18473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55576" y="3789040"/>
            <a:ext cx="0" cy="1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4283968" y="6381328"/>
            <a:ext cx="12834" cy="377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38594" name="Picture 2" descr="D:\ДОКУМЕНТЫ 2014\отчеты\отчет за 2020 год\DSC_0107.jpg"/>
          <p:cNvPicPr>
            <a:picLocks noChangeAspect="1" noChangeArrowheads="1"/>
          </p:cNvPicPr>
          <p:nvPr/>
        </p:nvPicPr>
        <p:blipFill>
          <a:blip r:embed="rId3" cstate="print"/>
          <a:srcRect l="28382" t="-1262" r="19757"/>
          <a:stretch>
            <a:fillRect/>
          </a:stretch>
        </p:blipFill>
        <p:spPr bwMode="auto">
          <a:xfrm>
            <a:off x="6444208" y="3861048"/>
            <a:ext cx="1800200" cy="2344486"/>
          </a:xfrm>
          <a:prstGeom prst="rect">
            <a:avLst/>
          </a:prstGeom>
          <a:noFill/>
        </p:spPr>
      </p:pic>
      <p:pic>
        <p:nvPicPr>
          <p:cNvPr id="238595" name="Picture 3" descr="D:\ДОКУМЕНТЫ 2014\отчеты\отчет за 2020 год\DSC_09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052736"/>
            <a:ext cx="3240360" cy="2161295"/>
          </a:xfrm>
          <a:prstGeom prst="rect">
            <a:avLst/>
          </a:prstGeom>
          <a:noFill/>
        </p:spPr>
      </p:pic>
      <p:pic>
        <p:nvPicPr>
          <p:cNvPr id="238596" name="Picture 4" descr="D:\ДОКУМЕНТЫ 2014\отчеты\отчет за 2020 год\DSC_0747.jpg"/>
          <p:cNvPicPr>
            <a:picLocks noChangeAspect="1" noChangeArrowheads="1"/>
          </p:cNvPicPr>
          <p:nvPr/>
        </p:nvPicPr>
        <p:blipFill>
          <a:blip r:embed="rId5" cstate="print"/>
          <a:srcRect r="976"/>
          <a:stretch>
            <a:fillRect/>
          </a:stretch>
        </p:blipFill>
        <p:spPr bwMode="auto">
          <a:xfrm>
            <a:off x="755576" y="3861048"/>
            <a:ext cx="3600400" cy="2425114"/>
          </a:xfrm>
          <a:prstGeom prst="rect">
            <a:avLst/>
          </a:prstGeom>
          <a:noFill/>
        </p:spPr>
      </p:pic>
      <p:pic>
        <p:nvPicPr>
          <p:cNvPr id="238597" name="Picture 5" descr="D:\ДОКУМЕНТЫ 2014\отчеты\отчет за 2020 год\DSC_0104.jpg"/>
          <p:cNvPicPr>
            <a:picLocks noChangeAspect="1" noChangeArrowheads="1"/>
          </p:cNvPicPr>
          <p:nvPr/>
        </p:nvPicPr>
        <p:blipFill>
          <a:blip r:embed="rId6" cstate="print"/>
          <a:srcRect r="12495" b="8967"/>
          <a:stretch>
            <a:fillRect/>
          </a:stretch>
        </p:blipFill>
        <p:spPr bwMode="auto">
          <a:xfrm>
            <a:off x="4860032" y="1052736"/>
            <a:ext cx="3528392" cy="2448272"/>
          </a:xfrm>
          <a:prstGeom prst="rect">
            <a:avLst/>
          </a:prstGeom>
          <a:noFill/>
        </p:spPr>
      </p:pic>
      <p:pic>
        <p:nvPicPr>
          <p:cNvPr id="2050" name="Picture 2" descr="ev3319_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14661"/>
          <a:stretch>
            <a:fillRect/>
          </a:stretch>
        </p:blipFill>
        <p:spPr bwMode="auto">
          <a:xfrm>
            <a:off x="3419872" y="2852936"/>
            <a:ext cx="3168436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527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12"/>
            <a:ext cx="9197975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7543" y="116632"/>
            <a:ext cx="85445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b="1" i="1" kern="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000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РЕАЛИЗАЦИЯ ПРОГРАММЫ «НАРОДНЫЙ БЮДЖЕТ»</a:t>
            </a:r>
          </a:p>
          <a:p>
            <a:pPr algn="ctr">
              <a:spcAft>
                <a:spcPts val="0"/>
              </a:spcAft>
              <a:tabLst>
                <a:tab pos="450215" algn="l"/>
                <a:tab pos="449580" algn="l"/>
                <a:tab pos="857250" algn="l"/>
              </a:tabLst>
            </a:pPr>
            <a:r>
              <a:rPr lang="ru-RU" sz="2000" b="1" kern="50" dirty="0" smtClean="0">
                <a:solidFill>
                  <a:srgbClr val="FF0000"/>
                </a:solidFill>
                <a:latin typeface="Arial" pitchFamily="34" charset="0"/>
                <a:ea typeface="Times New Roman" panose="02020603050405020304" pitchFamily="18" charset="0"/>
                <a:cs typeface="Arial" pitchFamily="34" charset="0"/>
              </a:rPr>
              <a:t>  В  2021 ГОДУ</a:t>
            </a:r>
            <a:endParaRPr lang="ru-RU" sz="2000" kern="50" dirty="0">
              <a:solidFill>
                <a:srgbClr val="FF0000"/>
              </a:solidFill>
              <a:effectLst/>
              <a:latin typeface="Arial" pitchFamily="34" charset="0"/>
              <a:ea typeface="Times New Roman" panose="02020603050405020304" pitchFamily="18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13837" y="4692690"/>
            <a:ext cx="18473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755576" y="3789040"/>
            <a:ext cx="0" cy="1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4283968" y="6381328"/>
            <a:ext cx="12834" cy="3770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Рисунок 11" descr="DSC_0902   МИ 4.jpg"/>
          <p:cNvPicPr>
            <a:picLocks noChangeAspect="1"/>
          </p:cNvPicPr>
          <p:nvPr/>
        </p:nvPicPr>
        <p:blipFill>
          <a:blip r:embed="rId3" cstate="print"/>
          <a:srcRect l="1539" b="12340"/>
          <a:stretch>
            <a:fillRect/>
          </a:stretch>
        </p:blipFill>
        <p:spPr>
          <a:xfrm>
            <a:off x="3635896" y="1124744"/>
            <a:ext cx="4607951" cy="2736304"/>
          </a:xfrm>
          <a:prstGeom prst="rect">
            <a:avLst/>
          </a:prstGeom>
        </p:spPr>
      </p:pic>
      <p:pic>
        <p:nvPicPr>
          <p:cNvPr id="13" name="Рисунок 12" descr="DSC_0890 МИ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933056"/>
            <a:ext cx="3816424" cy="254552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539552" y="1340768"/>
            <a:ext cx="28083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 smtClean="0">
                <a:solidFill>
                  <a:srgbClr val="002060"/>
                </a:solidFill>
              </a:rPr>
              <a:t>Детская площадка 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в районе д. 230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по ул. Октябрьской Революции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8064" y="5013176"/>
            <a:ext cx="3366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Приемка детской площадки в парке "Стрелка" 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27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" y="0"/>
            <a:ext cx="9144000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3" y="3038723"/>
            <a:ext cx="8064896" cy="8925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СПАСИБО ЗА ВНИМАНИЕ !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61370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457200" y="274680"/>
            <a:ext cx="8226720" cy="1140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3" name="CustomShape 2"/>
          <p:cNvSpPr/>
          <p:nvPr/>
        </p:nvSpPr>
        <p:spPr>
          <a:xfrm>
            <a:off x="457200" y="1600200"/>
            <a:ext cx="8226720" cy="4523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84" name="Picture 4"/>
          <p:cNvPicPr/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/>
        </p:blipFill>
        <p:spPr>
          <a:xfrm>
            <a:off x="0" y="0"/>
            <a:ext cx="9195480" cy="6843960"/>
          </a:xfrm>
          <a:prstGeom prst="rect">
            <a:avLst/>
          </a:prstGeom>
          <a:ln>
            <a:noFill/>
          </a:ln>
        </p:spPr>
      </p:pic>
      <p:sp>
        <p:nvSpPr>
          <p:cNvPr id="85" name="CustomShape 3"/>
          <p:cNvSpPr/>
          <p:nvPr/>
        </p:nvSpPr>
        <p:spPr>
          <a:xfrm>
            <a:off x="-54360" y="160560"/>
            <a:ext cx="9249480" cy="1002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 smtClean="0">
                <a:solidFill>
                  <a:srgbClr val="FF0000"/>
                </a:solidFill>
                <a:latin typeface="Arial"/>
                <a:ea typeface="DejaVu Sans"/>
              </a:rPr>
              <a:t>Использование муниципального имущества,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390010151"/>
              </p:ext>
            </p:extLst>
          </p:nvPr>
        </p:nvGraphicFramePr>
        <p:xfrm>
          <a:off x="1524000" y="1397000"/>
          <a:ext cx="6648400" cy="4984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346170379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457200" y="274680"/>
            <a:ext cx="8224920" cy="1138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9" name="CustomShape 2"/>
          <p:cNvSpPr/>
          <p:nvPr/>
        </p:nvSpPr>
        <p:spPr>
          <a:xfrm>
            <a:off x="457200" y="1600200"/>
            <a:ext cx="8224920" cy="4521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140" name="Picture 4"/>
          <p:cNvPicPr/>
          <p:nvPr/>
        </p:nvPicPr>
        <p:blipFill>
          <a:blip r:embed="rId2" cstate="print"/>
          <a:stretch/>
        </p:blipFill>
        <p:spPr>
          <a:xfrm>
            <a:off x="-14992" y="15840"/>
            <a:ext cx="9193680" cy="6842160"/>
          </a:xfrm>
          <a:prstGeom prst="rect">
            <a:avLst/>
          </a:prstGeom>
          <a:ln>
            <a:noFill/>
          </a:ln>
        </p:spPr>
      </p:pic>
      <p:sp>
        <p:nvSpPr>
          <p:cNvPr id="141" name="CustomShape 3"/>
          <p:cNvSpPr/>
          <p:nvPr/>
        </p:nvSpPr>
        <p:spPr>
          <a:xfrm>
            <a:off x="-14992" y="332640"/>
            <a:ext cx="9247680" cy="6958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Расходы бюджета городского округа город буй, </a:t>
            </a:r>
            <a:r>
              <a:rPr lang="ru-RU" sz="16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млн. руб.  </a:t>
            </a:r>
            <a:endParaRPr dirty="0"/>
          </a:p>
          <a:p>
            <a:pPr algn="ctr">
              <a:lnSpc>
                <a:spcPct val="100000"/>
              </a:lnSpc>
            </a:pPr>
            <a:r>
              <a:rPr lang="ru-RU" sz="2000" b="1" strike="noStrike" cap="all" dirty="0">
                <a:solidFill>
                  <a:srgbClr val="FF0000"/>
                </a:solidFill>
                <a:latin typeface="Arial"/>
                <a:ea typeface="DejaVu Sans"/>
              </a:rPr>
              <a:t> </a:t>
            </a:r>
            <a:endParaRPr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1357969703"/>
              </p:ext>
            </p:extLst>
          </p:nvPr>
        </p:nvGraphicFramePr>
        <p:xfrm>
          <a:off x="827584" y="1397000"/>
          <a:ext cx="7488832" cy="48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58600230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0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784438720"/>
              </p:ext>
            </p:extLst>
          </p:nvPr>
        </p:nvGraphicFramePr>
        <p:xfrm>
          <a:off x="136909" y="1150009"/>
          <a:ext cx="8784976" cy="5707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Object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48225368"/>
              </p:ext>
            </p:extLst>
          </p:nvPr>
        </p:nvGraphicFramePr>
        <p:xfrm>
          <a:off x="1187624" y="2276872"/>
          <a:ext cx="6336704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-81391" y="345272"/>
            <a:ext cx="925252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Динамика    Среднемесячной    заработной   платы, </a:t>
            </a:r>
            <a:r>
              <a:rPr lang="ru-RU" sz="14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руб.</a:t>
            </a:r>
          </a:p>
          <a:p>
            <a:pPr algn="ctr"/>
            <a:endParaRPr lang="ru-RU" sz="20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по  организациям</a:t>
            </a:r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, 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не    относящимся    к    субъектам</a:t>
            </a:r>
          </a:p>
          <a:p>
            <a:pPr algn="ctr"/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малого    предпринимательства</a:t>
            </a:r>
            <a:r>
              <a:rPr lang="ru-RU" sz="1600" b="1" kern="10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</a:t>
            </a:r>
            <a:r>
              <a:rPr lang="ru-RU" sz="16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      (данные        Костромастат)</a:t>
            </a: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1500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51973" y="160407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Заработная    плата   работников </a:t>
            </a: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муниципальных     бюджетных   учреждений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19736496"/>
              </p:ext>
            </p:extLst>
          </p:nvPr>
        </p:nvGraphicFramePr>
        <p:xfrm>
          <a:off x="1115616" y="1340769"/>
          <a:ext cx="6912767" cy="47525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591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536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Среднемесячная зарплата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</a:t>
                      </a:r>
                      <a:r>
                        <a:rPr lang="ru-RU" sz="1600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01.01.2022 </a:t>
                      </a: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(рублей)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Образование 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30555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школ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31793,26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детских садов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25137,36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1877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Культура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58749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Работники учреждений культуры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29506,0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3468">
                <a:tc gridSpan="2"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Дополнительное образование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Педагогические работники учреждений ДО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29526,96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solidFill>
                      <a:srgbClr val="99CC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4201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54261" y="11112"/>
            <a:ext cx="9198261" cy="68468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1391" y="41174"/>
            <a:ext cx="9252520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endParaRPr lang="ru-RU" sz="20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kern="10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Arial"/>
                <a:cs typeface="Arial"/>
              </a:rPr>
              <a:t>Занятость       населения </a:t>
            </a:r>
            <a:endParaRPr lang="ru-RU" sz="1600" b="1" kern="10" cap="all" dirty="0" smtClean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Arial"/>
              <a:cs typeface="Arial"/>
            </a:endParaRPr>
          </a:p>
          <a:p>
            <a:pPr algn="ctr"/>
            <a:r>
              <a:rPr lang="ru-RU" sz="20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2000" b="1" cap="all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7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33947203"/>
              </p:ext>
            </p:extLst>
          </p:nvPr>
        </p:nvGraphicFramePr>
        <p:xfrm>
          <a:off x="0" y="1150009"/>
          <a:ext cx="8784976" cy="5707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="" xmlns:p14="http://schemas.microsoft.com/office/powerpoint/2010/main" val="202927373"/>
              </p:ext>
            </p:extLst>
          </p:nvPr>
        </p:nvGraphicFramePr>
        <p:xfrm>
          <a:off x="107504" y="1988840"/>
          <a:ext cx="4752528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Object 2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978153632"/>
              </p:ext>
            </p:extLst>
          </p:nvPr>
        </p:nvGraphicFramePr>
        <p:xfrm>
          <a:off x="4355976" y="3717032"/>
          <a:ext cx="4392488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="" xmlns:p14="http://schemas.microsoft.com/office/powerpoint/2010/main" val="73151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13013</TotalTime>
  <Words>1842</Words>
  <Application>Microsoft Office PowerPoint</Application>
  <PresentationFormat>Экран (4:3)</PresentationFormat>
  <Paragraphs>509</Paragraphs>
  <Slides>46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49" baseType="lpstr">
      <vt:lpstr>Тема Office</vt:lpstr>
      <vt:lpstr>Слайд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Экономика</cp:lastModifiedBy>
  <cp:revision>991</cp:revision>
  <cp:lastPrinted>2018-03-28T10:33:13Z</cp:lastPrinted>
  <dcterms:created xsi:type="dcterms:W3CDTF">2015-03-11T07:12:35Z</dcterms:created>
  <dcterms:modified xsi:type="dcterms:W3CDTF">2022-05-17T08:52:46Z</dcterms:modified>
</cp:coreProperties>
</file>